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69" r:id="rId5"/>
    <p:sldMasterId id="2147483675" r:id="rId6"/>
    <p:sldMasterId id="2147483679" r:id="rId7"/>
  </p:sldMasterIdLst>
  <p:notesMasterIdLst>
    <p:notesMasterId r:id="rId26"/>
  </p:notesMasterIdLst>
  <p:sldIdLst>
    <p:sldId id="276" r:id="rId8"/>
    <p:sldId id="277" r:id="rId9"/>
    <p:sldId id="278" r:id="rId10"/>
    <p:sldId id="279" r:id="rId11"/>
    <p:sldId id="256" r:id="rId12"/>
    <p:sldId id="275" r:id="rId13"/>
    <p:sldId id="271" r:id="rId14"/>
    <p:sldId id="272" r:id="rId15"/>
    <p:sldId id="259" r:id="rId16"/>
    <p:sldId id="260" r:id="rId17"/>
    <p:sldId id="265" r:id="rId18"/>
    <p:sldId id="274" r:id="rId19"/>
    <p:sldId id="261" r:id="rId20"/>
    <p:sldId id="262" r:id="rId21"/>
    <p:sldId id="270" r:id="rId22"/>
    <p:sldId id="266" r:id="rId23"/>
    <p:sldId id="269" r:id="rId24"/>
    <p:sldId id="267"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C661E"/>
    <a:srgbClr val="0481B3"/>
    <a:srgbClr val="53565A"/>
    <a:srgbClr val="A7A8A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66849" autoAdjust="0"/>
  </p:normalViewPr>
  <p:slideViewPr>
    <p:cSldViewPr snapToGrid="0">
      <p:cViewPr varScale="1">
        <p:scale>
          <a:sx n="82" d="100"/>
          <a:sy n="82" d="100"/>
        </p:scale>
        <p:origin x="2240"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4.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presProps" Target="presProps.xml"/><Relationship Id="rId3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A64CED2-3024-455A-9C8E-F801C9A60FAC}" type="doc">
      <dgm:prSet loTypeId="urn:microsoft.com/office/officeart/2005/8/layout/chevron1" loCatId="process" qsTypeId="urn:microsoft.com/office/officeart/2005/8/quickstyle/simple1" qsCatId="simple" csTypeId="urn:microsoft.com/office/officeart/2005/8/colors/accent1_2" csCatId="accent1" phldr="1"/>
      <dgm:spPr/>
      <dgm:t>
        <a:bodyPr/>
        <a:lstStyle/>
        <a:p>
          <a:endParaRPr lang="en-CA"/>
        </a:p>
      </dgm:t>
    </dgm:pt>
    <dgm:pt modelId="{5E701F1C-8EE2-4179-AF2E-211643E93419}">
      <dgm:prSet phldrT="[Text]" custT="1"/>
      <dgm:spPr>
        <a:solidFill>
          <a:srgbClr val="DC661E"/>
        </a:solidFill>
      </dgm:spPr>
      <dgm:t>
        <a:bodyPr/>
        <a:lstStyle/>
        <a:p>
          <a:r>
            <a:rPr lang="en-CA" sz="1600" b="0"/>
            <a:t>Need Identified within Shared Care</a:t>
          </a:r>
        </a:p>
      </dgm:t>
    </dgm:pt>
    <dgm:pt modelId="{863DBBAF-8E22-458B-8E80-DEB35DFE4B22}" type="parTrans" cxnId="{BFC84614-BB3F-4E7E-89A3-16CF01D91DB3}">
      <dgm:prSet/>
      <dgm:spPr/>
      <dgm:t>
        <a:bodyPr/>
        <a:lstStyle/>
        <a:p>
          <a:endParaRPr lang="en-CA"/>
        </a:p>
      </dgm:t>
    </dgm:pt>
    <dgm:pt modelId="{4CD764F0-360F-4CF5-9DAF-0B15C90FC77D}" type="sibTrans" cxnId="{BFC84614-BB3F-4E7E-89A3-16CF01D91DB3}">
      <dgm:prSet/>
      <dgm:spPr/>
      <dgm:t>
        <a:bodyPr/>
        <a:lstStyle/>
        <a:p>
          <a:endParaRPr lang="en-CA"/>
        </a:p>
      </dgm:t>
    </dgm:pt>
    <dgm:pt modelId="{DDF25878-A1B8-4F75-B58C-36F350BFD9F0}">
      <dgm:prSet phldrT="[Text]" custT="1"/>
      <dgm:spPr>
        <a:solidFill>
          <a:srgbClr val="0481B3"/>
        </a:solidFill>
      </dgm:spPr>
      <dgm:t>
        <a:bodyPr/>
        <a:lstStyle/>
        <a:p>
          <a:r>
            <a:rPr lang="en-CA" sz="1600" b="0"/>
            <a:t>Shared Care Feedback</a:t>
          </a:r>
        </a:p>
      </dgm:t>
    </dgm:pt>
    <dgm:pt modelId="{BD05A500-06CF-4561-A9CA-708BE56B1B9B}" type="parTrans" cxnId="{225C491F-6F76-42AA-A72D-E3184BD562B8}">
      <dgm:prSet/>
      <dgm:spPr/>
      <dgm:t>
        <a:bodyPr/>
        <a:lstStyle/>
        <a:p>
          <a:endParaRPr lang="en-CA"/>
        </a:p>
      </dgm:t>
    </dgm:pt>
    <dgm:pt modelId="{DBD53E18-AC66-4D5F-9D83-9AD363E1AEBF}" type="sibTrans" cxnId="{225C491F-6F76-42AA-A72D-E3184BD562B8}">
      <dgm:prSet/>
      <dgm:spPr/>
      <dgm:t>
        <a:bodyPr/>
        <a:lstStyle/>
        <a:p>
          <a:endParaRPr lang="en-CA"/>
        </a:p>
      </dgm:t>
    </dgm:pt>
    <dgm:pt modelId="{CC05C494-66D4-4278-A794-5DF0DD2AA7D0}">
      <dgm:prSet phldrT="[Text]" custT="1"/>
      <dgm:spPr>
        <a:solidFill>
          <a:srgbClr val="53565A"/>
        </a:solidFill>
      </dgm:spPr>
      <dgm:t>
        <a:bodyPr/>
        <a:lstStyle/>
        <a:p>
          <a:r>
            <a:rPr lang="en-CA" sz="1600" b="0"/>
            <a:t>Lessons from Past Projects</a:t>
          </a:r>
        </a:p>
      </dgm:t>
    </dgm:pt>
    <dgm:pt modelId="{E76BD10D-B922-4386-970D-3640E0EDF471}" type="parTrans" cxnId="{FFD6A456-1C5D-4369-970E-458BC4BC0663}">
      <dgm:prSet/>
      <dgm:spPr/>
      <dgm:t>
        <a:bodyPr/>
        <a:lstStyle/>
        <a:p>
          <a:endParaRPr lang="en-CA"/>
        </a:p>
      </dgm:t>
    </dgm:pt>
    <dgm:pt modelId="{7736E23D-D0CE-4C4F-970C-FC51350A7AB5}" type="sibTrans" cxnId="{FFD6A456-1C5D-4369-970E-458BC4BC0663}">
      <dgm:prSet/>
      <dgm:spPr/>
      <dgm:t>
        <a:bodyPr/>
        <a:lstStyle/>
        <a:p>
          <a:endParaRPr lang="en-CA"/>
        </a:p>
      </dgm:t>
    </dgm:pt>
    <dgm:pt modelId="{01E1EEDC-CBDE-426E-AD0F-8E3B919615AF}">
      <dgm:prSet custT="1"/>
      <dgm:spPr>
        <a:solidFill>
          <a:srgbClr val="A7A8AA"/>
        </a:solidFill>
      </dgm:spPr>
      <dgm:t>
        <a:bodyPr/>
        <a:lstStyle/>
        <a:p>
          <a:r>
            <a:rPr lang="en-CA" sz="1600" b="0"/>
            <a:t>Alignment with System Goals</a:t>
          </a:r>
        </a:p>
      </dgm:t>
    </dgm:pt>
    <dgm:pt modelId="{EE51C477-D5CA-43AE-9CE8-9D3CC164649F}" type="parTrans" cxnId="{33CAF4AA-A7CB-47B2-B07B-C85056F3F244}">
      <dgm:prSet/>
      <dgm:spPr/>
      <dgm:t>
        <a:bodyPr/>
        <a:lstStyle/>
        <a:p>
          <a:endParaRPr lang="en-CA"/>
        </a:p>
      </dgm:t>
    </dgm:pt>
    <dgm:pt modelId="{CC73D43D-20A3-4AB3-B5D1-FA0A042AA97B}" type="sibTrans" cxnId="{33CAF4AA-A7CB-47B2-B07B-C85056F3F244}">
      <dgm:prSet/>
      <dgm:spPr/>
      <dgm:t>
        <a:bodyPr/>
        <a:lstStyle/>
        <a:p>
          <a:endParaRPr lang="en-CA"/>
        </a:p>
      </dgm:t>
    </dgm:pt>
    <dgm:pt modelId="{CFDDE5F7-0355-4B73-8F85-E4DB3B4866AB}">
      <dgm:prSet custT="1"/>
      <dgm:spPr>
        <a:solidFill>
          <a:srgbClr val="DC661E"/>
        </a:solidFill>
      </dgm:spPr>
      <dgm:t>
        <a:bodyPr/>
        <a:lstStyle/>
        <a:p>
          <a:r>
            <a:rPr lang="en-CA" sz="1600" b="0"/>
            <a:t>Template Refreshed</a:t>
          </a:r>
        </a:p>
      </dgm:t>
    </dgm:pt>
    <dgm:pt modelId="{14FC529B-2E22-4E78-8F98-B831750E43D5}" type="parTrans" cxnId="{7D193ADC-5228-4CCE-8F3E-D26B4FD426C8}">
      <dgm:prSet/>
      <dgm:spPr/>
      <dgm:t>
        <a:bodyPr/>
        <a:lstStyle/>
        <a:p>
          <a:endParaRPr lang="en-CA"/>
        </a:p>
      </dgm:t>
    </dgm:pt>
    <dgm:pt modelId="{56808D53-4D06-4CE8-84AA-ABC0E48E6BE0}" type="sibTrans" cxnId="{7D193ADC-5228-4CCE-8F3E-D26B4FD426C8}">
      <dgm:prSet/>
      <dgm:spPr/>
      <dgm:t>
        <a:bodyPr/>
        <a:lstStyle/>
        <a:p>
          <a:endParaRPr lang="en-CA"/>
        </a:p>
      </dgm:t>
    </dgm:pt>
    <dgm:pt modelId="{FB7F5C34-9BC0-4E5C-B650-CB9697591C62}" type="pres">
      <dgm:prSet presAssocID="{5A64CED2-3024-455A-9C8E-F801C9A60FAC}" presName="Name0" presStyleCnt="0">
        <dgm:presLayoutVars>
          <dgm:dir/>
          <dgm:animLvl val="lvl"/>
          <dgm:resizeHandles val="exact"/>
        </dgm:presLayoutVars>
      </dgm:prSet>
      <dgm:spPr/>
    </dgm:pt>
    <dgm:pt modelId="{846A7019-CC5D-4BB1-8262-E07E309CAD58}" type="pres">
      <dgm:prSet presAssocID="{5E701F1C-8EE2-4179-AF2E-211643E93419}" presName="parTxOnly" presStyleLbl="node1" presStyleIdx="0" presStyleCnt="5" custScaleY="123539">
        <dgm:presLayoutVars>
          <dgm:chMax val="0"/>
          <dgm:chPref val="0"/>
          <dgm:bulletEnabled val="1"/>
        </dgm:presLayoutVars>
      </dgm:prSet>
      <dgm:spPr/>
    </dgm:pt>
    <dgm:pt modelId="{4A987044-FBAD-4B52-81CC-8AEFF94BE548}" type="pres">
      <dgm:prSet presAssocID="{4CD764F0-360F-4CF5-9DAF-0B15C90FC77D}" presName="parTxOnlySpace" presStyleCnt="0"/>
      <dgm:spPr/>
    </dgm:pt>
    <dgm:pt modelId="{A5EFE0C2-077C-4B40-AFF1-5E48350A8E3F}" type="pres">
      <dgm:prSet presAssocID="{CC05C494-66D4-4278-A794-5DF0DD2AA7D0}" presName="parTxOnly" presStyleLbl="node1" presStyleIdx="1" presStyleCnt="5" custScaleY="123539">
        <dgm:presLayoutVars>
          <dgm:chMax val="0"/>
          <dgm:chPref val="0"/>
          <dgm:bulletEnabled val="1"/>
        </dgm:presLayoutVars>
      </dgm:prSet>
      <dgm:spPr/>
    </dgm:pt>
    <dgm:pt modelId="{8FD2499B-44FF-42BC-A34C-E467F3C79CC6}" type="pres">
      <dgm:prSet presAssocID="{7736E23D-D0CE-4C4F-970C-FC51350A7AB5}" presName="parTxOnlySpace" presStyleCnt="0"/>
      <dgm:spPr/>
    </dgm:pt>
    <dgm:pt modelId="{CF24AFC1-43C4-4390-BCF2-709E02389223}" type="pres">
      <dgm:prSet presAssocID="{DDF25878-A1B8-4F75-B58C-36F350BFD9F0}" presName="parTxOnly" presStyleLbl="node1" presStyleIdx="2" presStyleCnt="5" custScaleY="123539">
        <dgm:presLayoutVars>
          <dgm:chMax val="0"/>
          <dgm:chPref val="0"/>
          <dgm:bulletEnabled val="1"/>
        </dgm:presLayoutVars>
      </dgm:prSet>
      <dgm:spPr/>
    </dgm:pt>
    <dgm:pt modelId="{7175B66E-8544-4E0A-A68A-0EE912695415}" type="pres">
      <dgm:prSet presAssocID="{DBD53E18-AC66-4D5F-9D83-9AD363E1AEBF}" presName="parTxOnlySpace" presStyleCnt="0"/>
      <dgm:spPr/>
    </dgm:pt>
    <dgm:pt modelId="{2C89D1EB-2814-401B-95D3-19FF8A3DDE22}" type="pres">
      <dgm:prSet presAssocID="{01E1EEDC-CBDE-426E-AD0F-8E3B919615AF}" presName="parTxOnly" presStyleLbl="node1" presStyleIdx="3" presStyleCnt="5" custScaleY="123539">
        <dgm:presLayoutVars>
          <dgm:chMax val="0"/>
          <dgm:chPref val="0"/>
          <dgm:bulletEnabled val="1"/>
        </dgm:presLayoutVars>
      </dgm:prSet>
      <dgm:spPr/>
    </dgm:pt>
    <dgm:pt modelId="{A57DBFEE-26DE-46A9-8182-E244416F2C2F}" type="pres">
      <dgm:prSet presAssocID="{CC73D43D-20A3-4AB3-B5D1-FA0A042AA97B}" presName="parTxOnlySpace" presStyleCnt="0"/>
      <dgm:spPr/>
    </dgm:pt>
    <dgm:pt modelId="{202E2D15-AE7A-44EE-B7BA-8E7C5D3A4FC3}" type="pres">
      <dgm:prSet presAssocID="{CFDDE5F7-0355-4B73-8F85-E4DB3B4866AB}" presName="parTxOnly" presStyleLbl="node1" presStyleIdx="4" presStyleCnt="5" custScaleY="123539">
        <dgm:presLayoutVars>
          <dgm:chMax val="0"/>
          <dgm:chPref val="0"/>
          <dgm:bulletEnabled val="1"/>
        </dgm:presLayoutVars>
      </dgm:prSet>
      <dgm:spPr/>
    </dgm:pt>
  </dgm:ptLst>
  <dgm:cxnLst>
    <dgm:cxn modelId="{BFC84614-BB3F-4E7E-89A3-16CF01D91DB3}" srcId="{5A64CED2-3024-455A-9C8E-F801C9A60FAC}" destId="{5E701F1C-8EE2-4179-AF2E-211643E93419}" srcOrd="0" destOrd="0" parTransId="{863DBBAF-8E22-458B-8E80-DEB35DFE4B22}" sibTransId="{4CD764F0-360F-4CF5-9DAF-0B15C90FC77D}"/>
    <dgm:cxn modelId="{225C491F-6F76-42AA-A72D-E3184BD562B8}" srcId="{5A64CED2-3024-455A-9C8E-F801C9A60FAC}" destId="{DDF25878-A1B8-4F75-B58C-36F350BFD9F0}" srcOrd="2" destOrd="0" parTransId="{BD05A500-06CF-4561-A9CA-708BE56B1B9B}" sibTransId="{DBD53E18-AC66-4D5F-9D83-9AD363E1AEBF}"/>
    <dgm:cxn modelId="{FCA0BD40-C961-4DDE-8CDA-6EE55320129E}" type="presOf" srcId="{DDF25878-A1B8-4F75-B58C-36F350BFD9F0}" destId="{CF24AFC1-43C4-4390-BCF2-709E02389223}" srcOrd="0" destOrd="0" presId="urn:microsoft.com/office/officeart/2005/8/layout/chevron1"/>
    <dgm:cxn modelId="{FFD6A456-1C5D-4369-970E-458BC4BC0663}" srcId="{5A64CED2-3024-455A-9C8E-F801C9A60FAC}" destId="{CC05C494-66D4-4278-A794-5DF0DD2AA7D0}" srcOrd="1" destOrd="0" parTransId="{E76BD10D-B922-4386-970D-3640E0EDF471}" sibTransId="{7736E23D-D0CE-4C4F-970C-FC51350A7AB5}"/>
    <dgm:cxn modelId="{95127A75-41DB-4FB7-8CAB-1C089A3E2DDE}" type="presOf" srcId="{5E701F1C-8EE2-4179-AF2E-211643E93419}" destId="{846A7019-CC5D-4BB1-8262-E07E309CAD58}" srcOrd="0" destOrd="0" presId="urn:microsoft.com/office/officeart/2005/8/layout/chevron1"/>
    <dgm:cxn modelId="{33CAF4AA-A7CB-47B2-B07B-C85056F3F244}" srcId="{5A64CED2-3024-455A-9C8E-F801C9A60FAC}" destId="{01E1EEDC-CBDE-426E-AD0F-8E3B919615AF}" srcOrd="3" destOrd="0" parTransId="{EE51C477-D5CA-43AE-9CE8-9D3CC164649F}" sibTransId="{CC73D43D-20A3-4AB3-B5D1-FA0A042AA97B}"/>
    <dgm:cxn modelId="{F24C40AB-FBD9-4BAF-9F76-92218666E828}" type="presOf" srcId="{CFDDE5F7-0355-4B73-8F85-E4DB3B4866AB}" destId="{202E2D15-AE7A-44EE-B7BA-8E7C5D3A4FC3}" srcOrd="0" destOrd="0" presId="urn:microsoft.com/office/officeart/2005/8/layout/chevron1"/>
    <dgm:cxn modelId="{0C73B9D3-7528-446B-A9F1-A5EABED080B0}" type="presOf" srcId="{01E1EEDC-CBDE-426E-AD0F-8E3B919615AF}" destId="{2C89D1EB-2814-401B-95D3-19FF8A3DDE22}" srcOrd="0" destOrd="0" presId="urn:microsoft.com/office/officeart/2005/8/layout/chevron1"/>
    <dgm:cxn modelId="{7D193ADC-5228-4CCE-8F3E-D26B4FD426C8}" srcId="{5A64CED2-3024-455A-9C8E-F801C9A60FAC}" destId="{CFDDE5F7-0355-4B73-8F85-E4DB3B4866AB}" srcOrd="4" destOrd="0" parTransId="{14FC529B-2E22-4E78-8F98-B831750E43D5}" sibTransId="{56808D53-4D06-4CE8-84AA-ABC0E48E6BE0}"/>
    <dgm:cxn modelId="{B8DCF5EA-1B77-4043-A74D-8288046C48D1}" type="presOf" srcId="{CC05C494-66D4-4278-A794-5DF0DD2AA7D0}" destId="{A5EFE0C2-077C-4B40-AFF1-5E48350A8E3F}" srcOrd="0" destOrd="0" presId="urn:microsoft.com/office/officeart/2005/8/layout/chevron1"/>
    <dgm:cxn modelId="{08836BF2-3BF1-4AFB-A024-0CE481953104}" type="presOf" srcId="{5A64CED2-3024-455A-9C8E-F801C9A60FAC}" destId="{FB7F5C34-9BC0-4E5C-B650-CB9697591C62}" srcOrd="0" destOrd="0" presId="urn:microsoft.com/office/officeart/2005/8/layout/chevron1"/>
    <dgm:cxn modelId="{146A0DF9-F223-4A46-ADEB-0290BD3ED9DD}" type="presParOf" srcId="{FB7F5C34-9BC0-4E5C-B650-CB9697591C62}" destId="{846A7019-CC5D-4BB1-8262-E07E309CAD58}" srcOrd="0" destOrd="0" presId="urn:microsoft.com/office/officeart/2005/8/layout/chevron1"/>
    <dgm:cxn modelId="{E4167324-7B9E-45D0-9E85-5B8EEEDDB329}" type="presParOf" srcId="{FB7F5C34-9BC0-4E5C-B650-CB9697591C62}" destId="{4A987044-FBAD-4B52-81CC-8AEFF94BE548}" srcOrd="1" destOrd="0" presId="urn:microsoft.com/office/officeart/2005/8/layout/chevron1"/>
    <dgm:cxn modelId="{D6422BBA-D21F-4222-8946-397542E69583}" type="presParOf" srcId="{FB7F5C34-9BC0-4E5C-B650-CB9697591C62}" destId="{A5EFE0C2-077C-4B40-AFF1-5E48350A8E3F}" srcOrd="2" destOrd="0" presId="urn:microsoft.com/office/officeart/2005/8/layout/chevron1"/>
    <dgm:cxn modelId="{FD54E3B2-DC50-47AE-A15C-0B1DE6390DA4}" type="presParOf" srcId="{FB7F5C34-9BC0-4E5C-B650-CB9697591C62}" destId="{8FD2499B-44FF-42BC-A34C-E467F3C79CC6}" srcOrd="3" destOrd="0" presId="urn:microsoft.com/office/officeart/2005/8/layout/chevron1"/>
    <dgm:cxn modelId="{9AB5A7CE-7F11-4CEF-B0CB-F50015A38AA0}" type="presParOf" srcId="{FB7F5C34-9BC0-4E5C-B650-CB9697591C62}" destId="{CF24AFC1-43C4-4390-BCF2-709E02389223}" srcOrd="4" destOrd="0" presId="urn:microsoft.com/office/officeart/2005/8/layout/chevron1"/>
    <dgm:cxn modelId="{C504F343-A69A-444C-9B55-057341CADD78}" type="presParOf" srcId="{FB7F5C34-9BC0-4E5C-B650-CB9697591C62}" destId="{7175B66E-8544-4E0A-A68A-0EE912695415}" srcOrd="5" destOrd="0" presId="urn:microsoft.com/office/officeart/2005/8/layout/chevron1"/>
    <dgm:cxn modelId="{08B1B03A-FF87-4BAF-A776-72DDE7AF3E59}" type="presParOf" srcId="{FB7F5C34-9BC0-4E5C-B650-CB9697591C62}" destId="{2C89D1EB-2814-401B-95D3-19FF8A3DDE22}" srcOrd="6" destOrd="0" presId="urn:microsoft.com/office/officeart/2005/8/layout/chevron1"/>
    <dgm:cxn modelId="{C8C2963E-9E73-437E-965D-7A2C0C9BDABA}" type="presParOf" srcId="{FB7F5C34-9BC0-4E5C-B650-CB9697591C62}" destId="{A57DBFEE-26DE-46A9-8182-E244416F2C2F}" srcOrd="7" destOrd="0" presId="urn:microsoft.com/office/officeart/2005/8/layout/chevron1"/>
    <dgm:cxn modelId="{E56B63A6-8B0D-47F7-AAE9-139F32348103}" type="presParOf" srcId="{FB7F5C34-9BC0-4E5C-B650-CB9697591C62}" destId="{202E2D15-AE7A-44EE-B7BA-8E7C5D3A4FC3}" srcOrd="8"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6A7019-CC5D-4BB1-8262-E07E309CAD58}">
      <dsp:nvSpPr>
        <dsp:cNvPr id="0" name=""/>
        <dsp:cNvSpPr/>
      </dsp:nvSpPr>
      <dsp:spPr>
        <a:xfrm>
          <a:off x="2635" y="1300832"/>
          <a:ext cx="2345663" cy="1159123"/>
        </a:xfrm>
        <a:prstGeom prst="chevron">
          <a:avLst/>
        </a:prstGeom>
        <a:solidFill>
          <a:srgbClr val="DC661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CA" sz="1600" b="0" kern="1200"/>
            <a:t>Need Identified within Shared Care</a:t>
          </a:r>
        </a:p>
      </dsp:txBody>
      <dsp:txXfrm>
        <a:off x="582197" y="1300832"/>
        <a:ext cx="1186540" cy="1159123"/>
      </dsp:txXfrm>
    </dsp:sp>
    <dsp:sp modelId="{A5EFE0C2-077C-4B40-AFF1-5E48350A8E3F}">
      <dsp:nvSpPr>
        <dsp:cNvPr id="0" name=""/>
        <dsp:cNvSpPr/>
      </dsp:nvSpPr>
      <dsp:spPr>
        <a:xfrm>
          <a:off x="2113732" y="1300832"/>
          <a:ext cx="2345663" cy="1159123"/>
        </a:xfrm>
        <a:prstGeom prst="chevron">
          <a:avLst/>
        </a:prstGeom>
        <a:solidFill>
          <a:srgbClr val="53565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CA" sz="1600" b="0" kern="1200"/>
            <a:t>Lessons from Past Projects</a:t>
          </a:r>
        </a:p>
      </dsp:txBody>
      <dsp:txXfrm>
        <a:off x="2693294" y="1300832"/>
        <a:ext cx="1186540" cy="1159123"/>
      </dsp:txXfrm>
    </dsp:sp>
    <dsp:sp modelId="{CF24AFC1-43C4-4390-BCF2-709E02389223}">
      <dsp:nvSpPr>
        <dsp:cNvPr id="0" name=""/>
        <dsp:cNvSpPr/>
      </dsp:nvSpPr>
      <dsp:spPr>
        <a:xfrm>
          <a:off x="4224828" y="1300832"/>
          <a:ext cx="2345663" cy="1159123"/>
        </a:xfrm>
        <a:prstGeom prst="chevron">
          <a:avLst/>
        </a:prstGeom>
        <a:solidFill>
          <a:srgbClr val="0481B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CA" sz="1600" b="0" kern="1200"/>
            <a:t>Shared Care Feedback</a:t>
          </a:r>
        </a:p>
      </dsp:txBody>
      <dsp:txXfrm>
        <a:off x="4804390" y="1300832"/>
        <a:ext cx="1186540" cy="1159123"/>
      </dsp:txXfrm>
    </dsp:sp>
    <dsp:sp modelId="{2C89D1EB-2814-401B-95D3-19FF8A3DDE22}">
      <dsp:nvSpPr>
        <dsp:cNvPr id="0" name=""/>
        <dsp:cNvSpPr/>
      </dsp:nvSpPr>
      <dsp:spPr>
        <a:xfrm>
          <a:off x="6335925" y="1300832"/>
          <a:ext cx="2345663" cy="1159123"/>
        </a:xfrm>
        <a:prstGeom prst="chevron">
          <a:avLst/>
        </a:prstGeom>
        <a:solidFill>
          <a:srgbClr val="A7A8A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CA" sz="1600" b="0" kern="1200"/>
            <a:t>Alignment with System Goals</a:t>
          </a:r>
        </a:p>
      </dsp:txBody>
      <dsp:txXfrm>
        <a:off x="6915487" y="1300832"/>
        <a:ext cx="1186540" cy="1159123"/>
      </dsp:txXfrm>
    </dsp:sp>
    <dsp:sp modelId="{202E2D15-AE7A-44EE-B7BA-8E7C5D3A4FC3}">
      <dsp:nvSpPr>
        <dsp:cNvPr id="0" name=""/>
        <dsp:cNvSpPr/>
      </dsp:nvSpPr>
      <dsp:spPr>
        <a:xfrm>
          <a:off x="8447022" y="1300832"/>
          <a:ext cx="2345663" cy="1159123"/>
        </a:xfrm>
        <a:prstGeom prst="chevron">
          <a:avLst/>
        </a:prstGeom>
        <a:solidFill>
          <a:srgbClr val="DC661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CA" sz="1600" b="0" kern="1200"/>
            <a:t>Template Refreshed</a:t>
          </a:r>
        </a:p>
      </dsp:txBody>
      <dsp:txXfrm>
        <a:off x="9026584" y="1300832"/>
        <a:ext cx="1186540" cy="1159123"/>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E044B2-2896-4FB7-96D5-C375A9E30A8C}" type="datetimeFigureOut">
              <a:rPr lang="en-CA" smtClean="0"/>
              <a:t>2025-05-09</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B3C432-1507-4399-9F05-B7C8FC848BCB}" type="slidenum">
              <a:rPr lang="en-CA" smtClean="0"/>
              <a:t>‹#›</a:t>
            </a:fld>
            <a:endParaRPr lang="en-CA"/>
          </a:p>
        </p:txBody>
      </p:sp>
    </p:spTree>
    <p:extLst>
      <p:ext uri="{BB962C8B-B14F-4D97-AF65-F5344CB8AC3E}">
        <p14:creationId xmlns:p14="http://schemas.microsoft.com/office/powerpoint/2010/main" val="2618060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reichertandassociates.ca/about/team/"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spcBef>
                <a:spcPts val="750"/>
              </a:spcBef>
              <a:spcAft>
                <a:spcPts val="600"/>
              </a:spcAft>
              <a:buFont typeface="Arial" panose="020B0604020202020204" pitchFamily="34" charset="0"/>
              <a:buChar char="•"/>
            </a:pPr>
            <a:endParaRPr lang="en-CA" b="0" i="0" u="none" strike="noStrike" dirty="0">
              <a:solidFill>
                <a:srgbClr val="001D35"/>
              </a:solidFill>
              <a:effectLst/>
              <a:latin typeface="Google Sans"/>
            </a:endParaRPr>
          </a:p>
          <a:p>
            <a:pPr algn="l" fontAlgn="ctr">
              <a:spcBef>
                <a:spcPts val="750"/>
              </a:spcBef>
              <a:spcAft>
                <a:spcPts val="600"/>
              </a:spcAft>
              <a:buFont typeface="Arial" panose="020B0604020202020204" pitchFamily="34" charset="0"/>
              <a:buChar char="•"/>
            </a:pPr>
            <a:r>
              <a:rPr lang="en-CA" b="0" i="0" u="none" strike="noStrike" dirty="0">
                <a:solidFill>
                  <a:srgbClr val="001D35"/>
                </a:solidFill>
                <a:effectLst/>
                <a:latin typeface="Google Sans"/>
              </a:rPr>
              <a:t>Buntzen Lake sits within the traditional territories of multiple First Nations, including the Kwikwetlem, Musqueam, Tsleil-Waututh, Squamish, and </a:t>
            </a:r>
            <a:r>
              <a:rPr lang="en-CA" b="0" i="0" u="none" strike="noStrike" dirty="0" err="1">
                <a:solidFill>
                  <a:srgbClr val="001D35"/>
                </a:solidFill>
                <a:effectLst/>
                <a:latin typeface="Google Sans"/>
              </a:rPr>
              <a:t>Stó:lō</a:t>
            </a:r>
            <a:r>
              <a:rPr lang="en-CA" b="0" i="0" u="none" strike="noStrike" dirty="0">
                <a:solidFill>
                  <a:srgbClr val="001D35"/>
                </a:solidFill>
                <a:effectLst/>
                <a:latin typeface="Google Sans"/>
              </a:rPr>
              <a:t> First Nations. </a:t>
            </a:r>
          </a:p>
          <a:p>
            <a:pPr algn="l">
              <a:spcBef>
                <a:spcPts val="750"/>
              </a:spcBef>
              <a:spcAft>
                <a:spcPts val="600"/>
              </a:spcAft>
              <a:buFont typeface="Arial" panose="020B0604020202020204" pitchFamily="34" charset="0"/>
              <a:buChar char="•"/>
            </a:pPr>
            <a:endParaRPr lang="en-CA" b="1" i="0" u="none" strike="noStrike" dirty="0">
              <a:solidFill>
                <a:srgbClr val="001D35"/>
              </a:solidFill>
              <a:effectLst/>
              <a:latin typeface="Google Sans"/>
            </a:endParaRPr>
          </a:p>
          <a:p>
            <a:pPr algn="l">
              <a:spcBef>
                <a:spcPts val="750"/>
              </a:spcBef>
              <a:spcAft>
                <a:spcPts val="600"/>
              </a:spcAft>
              <a:buFont typeface="Arial" panose="020B0604020202020204" pitchFamily="34" charset="0"/>
              <a:buChar char="•"/>
            </a:pPr>
            <a:r>
              <a:rPr lang="en-CA" b="1" i="0" u="none" strike="noStrike" dirty="0">
                <a:solidFill>
                  <a:srgbClr val="001D35"/>
                </a:solidFill>
                <a:effectLst/>
                <a:latin typeface="Google Sans"/>
              </a:rPr>
              <a:t>Kwikwetlem Connection:</a:t>
            </a:r>
            <a:endParaRPr lang="en-CA" b="0" i="0" u="none" strike="noStrike" dirty="0">
              <a:solidFill>
                <a:srgbClr val="001D35"/>
              </a:solidFill>
              <a:effectLst/>
              <a:latin typeface="Google Sans"/>
            </a:endParaRPr>
          </a:p>
          <a:p>
            <a:pPr algn="l" fontAlgn="ctr">
              <a:spcBef>
                <a:spcPts val="750"/>
              </a:spcBef>
              <a:spcAft>
                <a:spcPts val="600"/>
              </a:spcAft>
              <a:buFont typeface="Arial" panose="020B0604020202020204" pitchFamily="34" charset="0"/>
              <a:buChar char="•"/>
            </a:pPr>
            <a:r>
              <a:rPr lang="en-CA" b="0" i="0" u="none" strike="noStrike" dirty="0">
                <a:solidFill>
                  <a:srgbClr val="001D35"/>
                </a:solidFill>
                <a:effectLst/>
                <a:latin typeface="Google Sans"/>
              </a:rPr>
              <a:t>The Kwikwetlem people, whose name means "red fish up the river," had a strong connection to the Coquitlam watershed, which feeds Buntzen Lake. </a:t>
            </a:r>
          </a:p>
          <a:p>
            <a:pPr algn="l">
              <a:spcBef>
                <a:spcPts val="750"/>
              </a:spcBef>
              <a:spcAft>
                <a:spcPts val="600"/>
              </a:spcAft>
              <a:buFont typeface="Arial" panose="020B0604020202020204" pitchFamily="34" charset="0"/>
              <a:buChar char="•"/>
            </a:pPr>
            <a:endParaRPr lang="en-CA" b="1" i="0" u="none" strike="noStrike" dirty="0">
              <a:solidFill>
                <a:srgbClr val="001D35"/>
              </a:solidFill>
              <a:effectLst/>
              <a:latin typeface="Google Sans"/>
            </a:endParaRPr>
          </a:p>
          <a:p>
            <a:pPr algn="l">
              <a:spcBef>
                <a:spcPts val="750"/>
              </a:spcBef>
              <a:spcAft>
                <a:spcPts val="600"/>
              </a:spcAft>
              <a:buFont typeface="Arial" panose="020B0604020202020204" pitchFamily="34" charset="0"/>
              <a:buChar char="•"/>
            </a:pPr>
            <a:r>
              <a:rPr lang="en-CA" b="1" i="0" u="none" strike="noStrike" dirty="0">
                <a:solidFill>
                  <a:srgbClr val="001D35"/>
                </a:solidFill>
                <a:effectLst/>
                <a:latin typeface="Google Sans"/>
              </a:rPr>
              <a:t>Tsleil-Waututh:</a:t>
            </a:r>
            <a:endParaRPr lang="en-CA" b="0" i="0" u="none" strike="noStrike" dirty="0">
              <a:solidFill>
                <a:srgbClr val="001D35"/>
              </a:solidFill>
              <a:effectLst/>
              <a:latin typeface="Google Sans"/>
            </a:endParaRPr>
          </a:p>
          <a:p>
            <a:pPr algn="l" fontAlgn="ctr">
              <a:spcBef>
                <a:spcPts val="750"/>
              </a:spcBef>
              <a:spcAft>
                <a:spcPts val="600"/>
              </a:spcAft>
              <a:buFont typeface="Arial" panose="020B0604020202020204" pitchFamily="34" charset="0"/>
              <a:buChar char="•"/>
            </a:pPr>
            <a:r>
              <a:rPr lang="en-CA" b="0" i="0" u="none" strike="noStrike" dirty="0">
                <a:solidFill>
                  <a:srgbClr val="001D35"/>
                </a:solidFill>
                <a:effectLst/>
                <a:latin typeface="Google Sans"/>
              </a:rPr>
              <a:t>The Tsleil-Waututh Nation has a long history in the area, and their oral traditions and cultural practices are tied to the landscape, including the Indian Arm area where Buntzen Lake is located. </a:t>
            </a:r>
          </a:p>
          <a:p>
            <a:pPr>
              <a:buNone/>
            </a:pPr>
            <a:br>
              <a:rPr lang="en-CA" dirty="0"/>
            </a:b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98460F-9EBB-4B47-B96F-7091402E8C2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148849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None/>
            </a:pPr>
            <a:r>
              <a:rPr lang="en-GB" dirty="0"/>
              <a:t>KC</a:t>
            </a:r>
          </a:p>
          <a:p>
            <a:pPr>
              <a:buFont typeface="Arial" panose="020B0604020202020204" pitchFamily="34" charset="0"/>
              <a:buChar char="•"/>
            </a:pPr>
            <a:r>
              <a:rPr lang="en-GB" dirty="0"/>
              <a:t>Identified a need to strengthen evaluation practices across Shared Care projects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Reviewed lessons learned from past project cycles</a:t>
            </a:r>
          </a:p>
          <a:p>
            <a:pPr>
              <a:buFont typeface="Arial" panose="020B0604020202020204" pitchFamily="34" charset="0"/>
              <a:buChar char="•"/>
            </a:pPr>
            <a:r>
              <a:rPr lang="en-GB" dirty="0"/>
              <a:t>Recognized opportunities for better alignment with system-level goals (e.g., Quintuple Aim, Shared Measures)</a:t>
            </a:r>
          </a:p>
          <a:p>
            <a:pPr>
              <a:buFont typeface="Arial" panose="020B0604020202020204" pitchFamily="34" charset="0"/>
              <a:buChar char="•"/>
            </a:pPr>
            <a:r>
              <a:rPr lang="en-GB" dirty="0"/>
              <a:t>Gathered input from:</a:t>
            </a:r>
          </a:p>
          <a:p>
            <a:pPr marL="742950" lvl="1" indent="-285750">
              <a:buFont typeface="Arial" panose="020B0604020202020204" pitchFamily="34" charset="0"/>
              <a:buChar char="•"/>
            </a:pPr>
            <a:r>
              <a:rPr lang="en-GB" dirty="0"/>
              <a:t>Shared Care leadership</a:t>
            </a:r>
          </a:p>
          <a:p>
            <a:pPr marL="742950" lvl="1" indent="-285750">
              <a:buFont typeface="Arial" panose="020B0604020202020204" pitchFamily="34" charset="0"/>
              <a:buChar char="•"/>
            </a:pPr>
            <a:r>
              <a:rPr lang="en-GB" dirty="0"/>
              <a:t>Project liaisons</a:t>
            </a:r>
          </a:p>
          <a:p>
            <a:pPr>
              <a:buFont typeface="Arial" panose="020B0604020202020204" pitchFamily="34" charset="0"/>
              <a:buChar char="•"/>
            </a:pPr>
            <a:r>
              <a:rPr lang="en-GB" dirty="0"/>
              <a:t>Integrated best practices from evaluation research and practical experience</a:t>
            </a:r>
          </a:p>
          <a:p>
            <a:pPr>
              <a:buFont typeface="Arial" panose="020B0604020202020204" pitchFamily="34" charset="0"/>
              <a:buChar char="•"/>
            </a:pPr>
            <a:r>
              <a:rPr lang="en-GB" dirty="0"/>
              <a:t>Created a refreshed template that’s clearer, more focused, and more useful for teams and Shared Care</a:t>
            </a:r>
          </a:p>
        </p:txBody>
      </p:sp>
      <p:sp>
        <p:nvSpPr>
          <p:cNvPr id="4" name="Slide Number Placeholder 3"/>
          <p:cNvSpPr>
            <a:spLocks noGrp="1"/>
          </p:cNvSpPr>
          <p:nvPr>
            <p:ph type="sldNum" sz="quarter" idx="5"/>
          </p:nvPr>
        </p:nvSpPr>
        <p:spPr/>
        <p:txBody>
          <a:bodyPr/>
          <a:lstStyle/>
          <a:p>
            <a:fld id="{D1B3C432-1507-4399-9F05-B7C8FC848BCB}" type="slidenum">
              <a:rPr lang="en-CA" smtClean="0"/>
              <a:t>11</a:t>
            </a:fld>
            <a:endParaRPr lang="en-CA"/>
          </a:p>
        </p:txBody>
      </p:sp>
    </p:spTree>
    <p:extLst>
      <p:ext uri="{BB962C8B-B14F-4D97-AF65-F5344CB8AC3E}">
        <p14:creationId xmlns:p14="http://schemas.microsoft.com/office/powerpoint/2010/main" val="720804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a:t>KC</a:t>
            </a:r>
          </a:p>
          <a:p>
            <a:r>
              <a:rPr lang="en-CA" b="1"/>
              <a:t>What’s new about this process?</a:t>
            </a:r>
          </a:p>
          <a:p>
            <a:pPr marL="228600" indent="-228600">
              <a:buAutoNum type="arabicPeriod"/>
            </a:pPr>
            <a:r>
              <a:rPr lang="en-CA"/>
              <a:t>External review of evaluation plans. To support this, we have developed a new template, which we will share today.</a:t>
            </a:r>
          </a:p>
          <a:p>
            <a:pPr marL="228600" indent="-228600">
              <a:buAutoNum type="arabicPeriod"/>
            </a:pPr>
            <a:r>
              <a:rPr lang="en-CA"/>
              <a:t>Documentation of key indicators</a:t>
            </a:r>
          </a:p>
          <a:p>
            <a:pPr marL="228600" indent="-228600">
              <a:buAutoNum type="arabicPeriod"/>
            </a:pPr>
            <a:r>
              <a:rPr lang="en-CA"/>
              <a:t>Summary reporting across Shared Care projects. This was limited previously due to variations in evaluation reporting and quality. </a:t>
            </a:r>
          </a:p>
          <a:p>
            <a:pPr marL="0" indent="0">
              <a:buNone/>
            </a:pPr>
            <a:endParaRPr lang="en-CA"/>
          </a:p>
        </p:txBody>
      </p:sp>
      <p:sp>
        <p:nvSpPr>
          <p:cNvPr id="4" name="Slide Number Placeholder 3"/>
          <p:cNvSpPr>
            <a:spLocks noGrp="1"/>
          </p:cNvSpPr>
          <p:nvPr>
            <p:ph type="sldNum" sz="quarter" idx="5"/>
          </p:nvPr>
        </p:nvSpPr>
        <p:spPr/>
        <p:txBody>
          <a:bodyPr/>
          <a:lstStyle/>
          <a:p>
            <a:fld id="{D1B3C432-1507-4399-9F05-B7C8FC848BCB}" type="slidenum">
              <a:rPr lang="en-CA" smtClean="0"/>
              <a:t>12</a:t>
            </a:fld>
            <a:endParaRPr lang="en-CA"/>
          </a:p>
        </p:txBody>
      </p:sp>
    </p:spTree>
    <p:extLst>
      <p:ext uri="{BB962C8B-B14F-4D97-AF65-F5344CB8AC3E}">
        <p14:creationId xmlns:p14="http://schemas.microsoft.com/office/powerpoint/2010/main" val="33639903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JTO</a:t>
            </a:r>
          </a:p>
        </p:txBody>
      </p:sp>
      <p:sp>
        <p:nvSpPr>
          <p:cNvPr id="4" name="Slide Number Placeholder 3"/>
          <p:cNvSpPr>
            <a:spLocks noGrp="1"/>
          </p:cNvSpPr>
          <p:nvPr>
            <p:ph type="sldNum" sz="quarter" idx="5"/>
          </p:nvPr>
        </p:nvSpPr>
        <p:spPr/>
        <p:txBody>
          <a:bodyPr/>
          <a:lstStyle/>
          <a:p>
            <a:fld id="{D1B3C432-1507-4399-9F05-B7C8FC848BCB}" type="slidenum">
              <a:rPr lang="en-CA" smtClean="0"/>
              <a:t>13</a:t>
            </a:fld>
            <a:endParaRPr lang="en-CA"/>
          </a:p>
        </p:txBody>
      </p:sp>
    </p:spTree>
    <p:extLst>
      <p:ext uri="{BB962C8B-B14F-4D97-AF65-F5344CB8AC3E}">
        <p14:creationId xmlns:p14="http://schemas.microsoft.com/office/powerpoint/2010/main" val="14622213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CA"/>
              <a:t>JTO</a:t>
            </a:r>
          </a:p>
        </p:txBody>
      </p:sp>
      <p:sp>
        <p:nvSpPr>
          <p:cNvPr id="4" name="Slide Number Placeholder 3"/>
          <p:cNvSpPr>
            <a:spLocks noGrp="1"/>
          </p:cNvSpPr>
          <p:nvPr>
            <p:ph type="sldNum" sz="quarter" idx="5"/>
          </p:nvPr>
        </p:nvSpPr>
        <p:spPr/>
        <p:txBody>
          <a:bodyPr/>
          <a:lstStyle/>
          <a:p>
            <a:fld id="{D1B3C432-1507-4399-9F05-B7C8FC848BCB}" type="slidenum">
              <a:rPr lang="en-CA" smtClean="0"/>
              <a:t>14</a:t>
            </a:fld>
            <a:endParaRPr lang="en-CA"/>
          </a:p>
        </p:txBody>
      </p:sp>
    </p:spTree>
    <p:extLst>
      <p:ext uri="{BB962C8B-B14F-4D97-AF65-F5344CB8AC3E}">
        <p14:creationId xmlns:p14="http://schemas.microsoft.com/office/powerpoint/2010/main" val="12701725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ADDA60-0C88-561C-A45B-95F1ECEDDA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0D76C4-1003-C09C-01D0-91F01B1918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3AF29E-6984-C505-AF58-F2AA8716CEA5}"/>
              </a:ext>
            </a:extLst>
          </p:cNvPr>
          <p:cNvSpPr>
            <a:spLocks noGrp="1"/>
          </p:cNvSpPr>
          <p:nvPr>
            <p:ph type="body" idx="1"/>
          </p:nvPr>
        </p:nvSpPr>
        <p:spPr/>
        <p:txBody>
          <a:bodyPr/>
          <a:lstStyle/>
          <a:p>
            <a:pPr marL="0" indent="0">
              <a:buFontTx/>
              <a:buNone/>
            </a:pPr>
            <a:r>
              <a:rPr lang="en-CA"/>
              <a:t>JTO</a:t>
            </a:r>
          </a:p>
          <a:p>
            <a:pPr marL="171450" indent="-171450">
              <a:buFontTx/>
              <a:buChar char="-"/>
            </a:pPr>
            <a:r>
              <a:rPr lang="en-CA"/>
              <a:t>Once an evaluation plan is submitted, our team will retrieve the plan from Shared Care and review according to our criteria. If the plan is submitted with the proposal, we will review within 1 week of the proposal being approved for funding, and if it is submitted after fund transfer, we aim to review within a week of the plan being submitted. </a:t>
            </a:r>
          </a:p>
          <a:p>
            <a:pPr marL="171450" indent="-171450">
              <a:buFontTx/>
              <a:buChar char="-"/>
            </a:pPr>
            <a:r>
              <a:rPr lang="en-CA"/>
              <a:t>It will then be categorised as accepted, minor edits or major edits. In the case of edits, a meeting may be requested with the project team to review and discuss ideas, to help the team resubmit. </a:t>
            </a:r>
          </a:p>
        </p:txBody>
      </p:sp>
      <p:sp>
        <p:nvSpPr>
          <p:cNvPr id="4" name="Slide Number Placeholder 3">
            <a:extLst>
              <a:ext uri="{FF2B5EF4-FFF2-40B4-BE49-F238E27FC236}">
                <a16:creationId xmlns:a16="http://schemas.microsoft.com/office/drawing/2014/main" id="{71D0A918-017E-28EB-EA27-7116220851E8}"/>
              </a:ext>
            </a:extLst>
          </p:cNvPr>
          <p:cNvSpPr>
            <a:spLocks noGrp="1"/>
          </p:cNvSpPr>
          <p:nvPr>
            <p:ph type="sldNum" sz="quarter" idx="5"/>
          </p:nvPr>
        </p:nvSpPr>
        <p:spPr/>
        <p:txBody>
          <a:bodyPr/>
          <a:lstStyle/>
          <a:p>
            <a:fld id="{D1B3C432-1507-4399-9F05-B7C8FC848BCB}" type="slidenum">
              <a:rPr lang="en-CA" smtClean="0"/>
              <a:t>15</a:t>
            </a:fld>
            <a:endParaRPr lang="en-CA"/>
          </a:p>
        </p:txBody>
      </p:sp>
    </p:spTree>
    <p:extLst>
      <p:ext uri="{BB962C8B-B14F-4D97-AF65-F5344CB8AC3E}">
        <p14:creationId xmlns:p14="http://schemas.microsoft.com/office/powerpoint/2010/main" val="30964480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JTO</a:t>
            </a:r>
          </a:p>
          <a:p>
            <a:endParaRPr lang="en-CA"/>
          </a:p>
        </p:txBody>
      </p:sp>
      <p:sp>
        <p:nvSpPr>
          <p:cNvPr id="4" name="Slide Number Placeholder 3"/>
          <p:cNvSpPr>
            <a:spLocks noGrp="1"/>
          </p:cNvSpPr>
          <p:nvPr>
            <p:ph type="sldNum" sz="quarter" idx="5"/>
          </p:nvPr>
        </p:nvSpPr>
        <p:spPr/>
        <p:txBody>
          <a:bodyPr/>
          <a:lstStyle/>
          <a:p>
            <a:fld id="{D1B3C432-1507-4399-9F05-B7C8FC848BCB}" type="slidenum">
              <a:rPr lang="en-CA" smtClean="0"/>
              <a:t>16</a:t>
            </a:fld>
            <a:endParaRPr lang="en-CA"/>
          </a:p>
        </p:txBody>
      </p:sp>
    </p:spTree>
    <p:extLst>
      <p:ext uri="{BB962C8B-B14F-4D97-AF65-F5344CB8AC3E}">
        <p14:creationId xmlns:p14="http://schemas.microsoft.com/office/powerpoint/2010/main" val="32895331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9E68D7-FCE1-9D90-4836-4EC1305879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2CB4CB-8BC6-5A53-1429-49DF09E215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4B527B-5B9D-161F-92D1-D7B9B62BEFD6}"/>
              </a:ext>
            </a:extLst>
          </p:cNvPr>
          <p:cNvSpPr>
            <a:spLocks noGrp="1"/>
          </p:cNvSpPr>
          <p:nvPr>
            <p:ph type="body" idx="1"/>
          </p:nvPr>
        </p:nvSpPr>
        <p:spPr/>
        <p:txBody>
          <a:bodyPr/>
          <a:lstStyle/>
          <a:p>
            <a:r>
              <a:rPr lang="en-CA"/>
              <a:t>KC</a:t>
            </a:r>
          </a:p>
        </p:txBody>
      </p:sp>
      <p:sp>
        <p:nvSpPr>
          <p:cNvPr id="4" name="Slide Number Placeholder 3">
            <a:extLst>
              <a:ext uri="{FF2B5EF4-FFF2-40B4-BE49-F238E27FC236}">
                <a16:creationId xmlns:a16="http://schemas.microsoft.com/office/drawing/2014/main" id="{47C888DF-F38D-EA07-7E09-12F19E4DDEA4}"/>
              </a:ext>
            </a:extLst>
          </p:cNvPr>
          <p:cNvSpPr>
            <a:spLocks noGrp="1"/>
          </p:cNvSpPr>
          <p:nvPr>
            <p:ph type="sldNum" sz="quarter" idx="5"/>
          </p:nvPr>
        </p:nvSpPr>
        <p:spPr/>
        <p:txBody>
          <a:bodyPr/>
          <a:lstStyle/>
          <a:p>
            <a:fld id="{D1B3C432-1507-4399-9F05-B7C8FC848BCB}" type="slidenum">
              <a:rPr lang="en-CA" smtClean="0"/>
              <a:t>17</a:t>
            </a:fld>
            <a:endParaRPr lang="en-CA"/>
          </a:p>
        </p:txBody>
      </p:sp>
    </p:spTree>
    <p:extLst>
      <p:ext uri="{BB962C8B-B14F-4D97-AF65-F5344CB8AC3E}">
        <p14:creationId xmlns:p14="http://schemas.microsoft.com/office/powerpoint/2010/main" val="12854377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D1B3C432-1507-4399-9F05-B7C8FC848BCB}" type="slidenum">
              <a:rPr lang="en-CA" smtClean="0"/>
              <a:t>18</a:t>
            </a:fld>
            <a:endParaRPr lang="en-CA"/>
          </a:p>
        </p:txBody>
      </p:sp>
    </p:spTree>
    <p:extLst>
      <p:ext uri="{BB962C8B-B14F-4D97-AF65-F5344CB8AC3E}">
        <p14:creationId xmlns:p14="http://schemas.microsoft.com/office/powerpoint/2010/main" val="1420962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smaller team now that we’ve had in the past</a:t>
            </a:r>
          </a:p>
          <a:p>
            <a:r>
              <a:rPr lang="en-US" dirty="0"/>
              <a:t>Some of you may have worked with Gavin Winn, Eric Young, Kirsten Smillie in the past</a:t>
            </a:r>
          </a:p>
          <a:p>
            <a:r>
              <a:rPr lang="en-US" dirty="0"/>
              <a:t>Those folks are all part of SSC now and are not able to work on behalf of Shared Care</a:t>
            </a:r>
          </a:p>
          <a:p>
            <a:endParaRPr lang="en-US" dirty="0"/>
          </a:p>
          <a:p>
            <a:r>
              <a:rPr lang="en-US" dirty="0"/>
              <a:t>Reichert has a long history with SCC</a:t>
            </a:r>
          </a:p>
          <a:p>
            <a:r>
              <a:rPr lang="en-US" dirty="0"/>
              <a:t>There was an opportunity to build off of the history </a:t>
            </a:r>
            <a:r>
              <a:rPr lang="en-US"/>
              <a:t>and expertise </a:t>
            </a:r>
          </a:p>
        </p:txBody>
      </p:sp>
      <p:sp>
        <p:nvSpPr>
          <p:cNvPr id="4" name="Slide Number Placeholder 3"/>
          <p:cNvSpPr>
            <a:spLocks noGrp="1"/>
          </p:cNvSpPr>
          <p:nvPr>
            <p:ph type="sldNum" sz="quarter" idx="5"/>
          </p:nvPr>
        </p:nvSpPr>
        <p:spPr/>
        <p:txBody>
          <a:bodyPr/>
          <a:lstStyle/>
          <a:p>
            <a:fld id="{D1B3C432-1507-4399-9F05-B7C8FC848BCB}" type="slidenum">
              <a:rPr lang="en-CA" smtClean="0"/>
              <a:t>3</a:t>
            </a:fld>
            <a:endParaRPr lang="en-CA"/>
          </a:p>
        </p:txBody>
      </p:sp>
    </p:spTree>
    <p:extLst>
      <p:ext uri="{BB962C8B-B14F-4D97-AF65-F5344CB8AC3E}">
        <p14:creationId xmlns:p14="http://schemas.microsoft.com/office/powerpoint/2010/main" val="11550554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Housekeeping questions</a:t>
            </a:r>
          </a:p>
          <a:p>
            <a:endParaRPr lang="en-US" dirty="0"/>
          </a:p>
          <a:p>
            <a:r>
              <a:rPr lang="en-US" dirty="0"/>
              <a:t>Logistics – Q &amp; 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98460F-9EBB-4B47-B96F-7091402E8C2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026024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D1B3C432-1507-4399-9F05-B7C8FC848BCB}" type="slidenum">
              <a:rPr lang="en-CA" smtClean="0"/>
              <a:t>5</a:t>
            </a:fld>
            <a:endParaRPr lang="en-CA"/>
          </a:p>
        </p:txBody>
      </p:sp>
    </p:spTree>
    <p:extLst>
      <p:ext uri="{BB962C8B-B14F-4D97-AF65-F5344CB8AC3E}">
        <p14:creationId xmlns:p14="http://schemas.microsoft.com/office/powerpoint/2010/main" val="7639053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9E5158-C2FF-5876-73E0-9BAA0DE02F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C641FF-CC9A-4DC5-B359-C498EDB50E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9ACAE7-099C-6290-3BAE-C0D5DA47C21F}"/>
              </a:ext>
            </a:extLst>
          </p:cNvPr>
          <p:cNvSpPr>
            <a:spLocks noGrp="1"/>
          </p:cNvSpPr>
          <p:nvPr>
            <p:ph type="body" idx="1"/>
          </p:nvPr>
        </p:nvSpPr>
        <p:spPr/>
        <p:txBody>
          <a:bodyPr/>
          <a:lstStyle/>
          <a:p>
            <a:endParaRPr lang="en-CA"/>
          </a:p>
        </p:txBody>
      </p:sp>
      <p:sp>
        <p:nvSpPr>
          <p:cNvPr id="4" name="Slide Number Placeholder 3">
            <a:extLst>
              <a:ext uri="{FF2B5EF4-FFF2-40B4-BE49-F238E27FC236}">
                <a16:creationId xmlns:a16="http://schemas.microsoft.com/office/drawing/2014/main" id="{9F5ADC8C-98B3-F041-4F17-B4828DA92717}"/>
              </a:ext>
            </a:extLst>
          </p:cNvPr>
          <p:cNvSpPr>
            <a:spLocks noGrp="1"/>
          </p:cNvSpPr>
          <p:nvPr>
            <p:ph type="sldNum" sz="quarter" idx="5"/>
          </p:nvPr>
        </p:nvSpPr>
        <p:spPr/>
        <p:txBody>
          <a:bodyPr/>
          <a:lstStyle/>
          <a:p>
            <a:fld id="{D1B3C432-1507-4399-9F05-B7C8FC848BCB}" type="slidenum">
              <a:rPr lang="en-CA" smtClean="0"/>
              <a:t>6</a:t>
            </a:fld>
            <a:endParaRPr lang="en-CA"/>
          </a:p>
        </p:txBody>
      </p:sp>
    </p:spTree>
    <p:extLst>
      <p:ext uri="{BB962C8B-B14F-4D97-AF65-F5344CB8AC3E}">
        <p14:creationId xmlns:p14="http://schemas.microsoft.com/office/powerpoint/2010/main" val="1673785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467831-863E-E9C4-C7B5-E649BE8512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D2AD0E-9936-7656-AED3-190B1F4139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6DAE6C-55CD-F6D5-7DDF-68DA00DF2C1E}"/>
              </a:ext>
            </a:extLst>
          </p:cNvPr>
          <p:cNvSpPr>
            <a:spLocks noGrp="1"/>
          </p:cNvSpPr>
          <p:nvPr>
            <p:ph type="body" idx="1"/>
          </p:nvPr>
        </p:nvSpPr>
        <p:spPr/>
        <p:txBody>
          <a:bodyPr/>
          <a:lstStyle/>
          <a:p>
            <a:pPr algn="l">
              <a:buNone/>
            </a:pPr>
            <a:r>
              <a:rPr lang="en-GB" b="0" i="0">
                <a:solidFill>
                  <a:srgbClr val="535354"/>
                </a:solidFill>
                <a:effectLst/>
                <a:latin typeface="Open Sans" panose="020B0606030504020204" pitchFamily="34" charset="0"/>
              </a:rPr>
              <a:t>Katherine is the Director of Evaluation and Research at Reichert and Associates. She has been supporting non-profit and government agencies with their evaluation needs since 2014. During this time, she has gotten to work on many primary health care-focused initiatives, as well as community-based programs that focus on mental health, substance use health, housing, and seniors. Katherine enjoys developing and implementing logical evaluation plans that enable meaningful data to be collected and applied to support the operation of complex projects. </a:t>
            </a:r>
          </a:p>
          <a:p>
            <a:pPr algn="l">
              <a:buNone/>
            </a:pPr>
            <a:endParaRPr lang="en-GB" b="0" i="0">
              <a:solidFill>
                <a:srgbClr val="535354"/>
              </a:solidFill>
              <a:effectLst/>
              <a:latin typeface="Open Sans" panose="020B0606030504020204" pitchFamily="34" charset="0"/>
            </a:endParaRPr>
          </a:p>
          <a:p>
            <a:pPr algn="l">
              <a:buNone/>
            </a:pPr>
            <a:r>
              <a:rPr lang="en-GB" b="0" i="0">
                <a:solidFill>
                  <a:srgbClr val="535354"/>
                </a:solidFill>
                <a:effectLst/>
                <a:latin typeface="Open Sans" panose="020B0606030504020204" pitchFamily="34" charset="0"/>
              </a:rPr>
              <a:t>Katherine is a graduate of Simon Fraser University with a Masters degree in Gerontology, and has a Bachelor of Physical Health and Education degree from the University of Toronto.</a:t>
            </a:r>
          </a:p>
          <a:p>
            <a:pPr algn="l">
              <a:buNone/>
            </a:pPr>
            <a:endParaRPr lang="en-GB" b="0" i="0">
              <a:solidFill>
                <a:srgbClr val="535354"/>
              </a:solidFill>
              <a:effectLst/>
              <a:latin typeface="Open Sans" panose="020B0606030504020204" pitchFamily="34" charset="0"/>
            </a:endParaRPr>
          </a:p>
          <a:p>
            <a:pPr algn="l"/>
            <a:r>
              <a:rPr lang="en-GB" b="0" i="0">
                <a:solidFill>
                  <a:srgbClr val="535354"/>
                </a:solidFill>
                <a:effectLst/>
                <a:latin typeface="Open Sans" panose="020B0606030504020204" pitchFamily="34" charset="0"/>
              </a:rPr>
              <a:t>Outside of work, Katherine enjoys spending time with her family, including chasing her 2 kids around, whether on bikes, skis, or camping. She also serves on the Board of Directors at Crossroads Hospice Society.</a:t>
            </a:r>
          </a:p>
        </p:txBody>
      </p:sp>
      <p:sp>
        <p:nvSpPr>
          <p:cNvPr id="4" name="Slide Number Placeholder 3">
            <a:extLst>
              <a:ext uri="{FF2B5EF4-FFF2-40B4-BE49-F238E27FC236}">
                <a16:creationId xmlns:a16="http://schemas.microsoft.com/office/drawing/2014/main" id="{B090D5FB-5F1D-21BD-A8FD-34CB73B36B7B}"/>
              </a:ext>
            </a:extLst>
          </p:cNvPr>
          <p:cNvSpPr>
            <a:spLocks noGrp="1"/>
          </p:cNvSpPr>
          <p:nvPr>
            <p:ph type="sldNum" sz="quarter" idx="5"/>
          </p:nvPr>
        </p:nvSpPr>
        <p:spPr/>
        <p:txBody>
          <a:bodyPr/>
          <a:lstStyle/>
          <a:p>
            <a:fld id="{D1B3C432-1507-4399-9F05-B7C8FC848BCB}" type="slidenum">
              <a:rPr lang="en-CA" smtClean="0"/>
              <a:t>7</a:t>
            </a:fld>
            <a:endParaRPr lang="en-CA"/>
          </a:p>
        </p:txBody>
      </p:sp>
    </p:spTree>
    <p:extLst>
      <p:ext uri="{BB962C8B-B14F-4D97-AF65-F5344CB8AC3E}">
        <p14:creationId xmlns:p14="http://schemas.microsoft.com/office/powerpoint/2010/main" val="14743131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AB0264-71F6-E60B-4872-573E3B6189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2E86EF-F862-97C1-BBA3-4077475D3B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24B2C8E-D9A5-192F-B29B-BEB2F416892A}"/>
              </a:ext>
            </a:extLst>
          </p:cNvPr>
          <p:cNvSpPr>
            <a:spLocks noGrp="1"/>
          </p:cNvSpPr>
          <p:nvPr>
            <p:ph type="body" idx="1"/>
          </p:nvPr>
        </p:nvSpPr>
        <p:spPr/>
        <p:txBody>
          <a:bodyPr/>
          <a:lstStyle/>
          <a:p>
            <a:pPr algn="l">
              <a:buNone/>
            </a:pPr>
            <a:r>
              <a:rPr lang="en-GB" b="0" i="0">
                <a:solidFill>
                  <a:srgbClr val="535354"/>
                </a:solidFill>
                <a:effectLst/>
                <a:latin typeface="Open Sans" panose="020B0606030504020204" pitchFamily="34" charset="0"/>
              </a:rPr>
              <a:t>Jemima holds a Doctor of Medicine and spent five years as a clinician before moving to Canada and completing a graduate degree in public health from the University of Saskatchewan. With her deep-rooted healthcare experience and passion for evidence-based decision-making, Jemima brings a unique perspective to our team. In her previous roles, Jemima worked with multidisciplinary teams, using her combined clinical and research expertise to improve healthcare delivery and patient outcomes. These experiences have fuelled her dedication to health equity and broadened her understanding of both the challenges and opportunities within healthcare systems.</a:t>
            </a:r>
          </a:p>
          <a:p>
            <a:pPr algn="l">
              <a:buNone/>
            </a:pPr>
            <a:endParaRPr lang="en-GB" b="0" i="0">
              <a:solidFill>
                <a:srgbClr val="535354"/>
              </a:solidFill>
              <a:effectLst/>
              <a:latin typeface="Open Sans" panose="020B0606030504020204" pitchFamily="34" charset="0"/>
            </a:endParaRPr>
          </a:p>
          <a:p>
            <a:pPr algn="l">
              <a:buNone/>
            </a:pPr>
            <a:r>
              <a:rPr lang="en-GB" b="0" i="0">
                <a:solidFill>
                  <a:srgbClr val="535354"/>
                </a:solidFill>
                <a:effectLst/>
                <a:latin typeface="Open Sans" panose="020B0606030504020204" pitchFamily="34" charset="0"/>
              </a:rPr>
              <a:t>Driven by a desire to bridge the gap between clinical practice and effective healthcare design, Jemima is passionate about ensuring that her evaluations lead to tangible, data-driven improvements that benefit both patients and providers alike. Jemima is currently supporting the evaluation of primary care initiatives across the province.</a:t>
            </a:r>
          </a:p>
          <a:p>
            <a:pPr algn="l">
              <a:buNone/>
            </a:pPr>
            <a:endParaRPr lang="en-GB" b="0" i="0">
              <a:solidFill>
                <a:srgbClr val="535354"/>
              </a:solidFill>
              <a:effectLst/>
              <a:latin typeface="Open Sans" panose="020B0606030504020204" pitchFamily="34" charset="0"/>
            </a:endParaRPr>
          </a:p>
          <a:p>
            <a:pPr algn="l">
              <a:buNone/>
            </a:pPr>
            <a:r>
              <a:rPr lang="en-GB" b="0" i="0">
                <a:solidFill>
                  <a:srgbClr val="535354"/>
                </a:solidFill>
                <a:effectLst/>
                <a:latin typeface="Open Sans" panose="020B0606030504020204" pitchFamily="34" charset="0"/>
              </a:rPr>
              <a:t>Outside of work, she enjoys soaking in the natural beauty of her new home, exploring local culture, and embracing the vibrant community around her.</a:t>
            </a:r>
          </a:p>
          <a:p>
            <a:pPr>
              <a:buNone/>
            </a:pPr>
            <a:br>
              <a:rPr lang="en-GB" b="0" i="0" u="none" strike="noStrike">
                <a:solidFill>
                  <a:srgbClr val="535354"/>
                </a:solidFill>
                <a:effectLst/>
                <a:latin typeface="Open Sans" panose="020B0606030504020204" pitchFamily="34" charset="0"/>
                <a:hlinkClick r:id="rId3"/>
              </a:rPr>
            </a:br>
            <a:endParaRPr lang="en-GB" b="0" i="0">
              <a:solidFill>
                <a:srgbClr val="535354"/>
              </a:solidFill>
              <a:effectLst/>
              <a:latin typeface="Open Sans" panose="020B0606030504020204" pitchFamily="34" charset="0"/>
            </a:endParaRPr>
          </a:p>
        </p:txBody>
      </p:sp>
      <p:sp>
        <p:nvSpPr>
          <p:cNvPr id="4" name="Slide Number Placeholder 3">
            <a:extLst>
              <a:ext uri="{FF2B5EF4-FFF2-40B4-BE49-F238E27FC236}">
                <a16:creationId xmlns:a16="http://schemas.microsoft.com/office/drawing/2014/main" id="{AF56BE90-6945-D17A-B6D8-6423DEB44269}"/>
              </a:ext>
            </a:extLst>
          </p:cNvPr>
          <p:cNvSpPr>
            <a:spLocks noGrp="1"/>
          </p:cNvSpPr>
          <p:nvPr>
            <p:ph type="sldNum" sz="quarter" idx="5"/>
          </p:nvPr>
        </p:nvSpPr>
        <p:spPr/>
        <p:txBody>
          <a:bodyPr/>
          <a:lstStyle/>
          <a:p>
            <a:fld id="{D1B3C432-1507-4399-9F05-B7C8FC848BCB}" type="slidenum">
              <a:rPr lang="en-CA" smtClean="0"/>
              <a:t>8</a:t>
            </a:fld>
            <a:endParaRPr lang="en-CA"/>
          </a:p>
        </p:txBody>
      </p:sp>
    </p:spTree>
    <p:extLst>
      <p:ext uri="{BB962C8B-B14F-4D97-AF65-F5344CB8AC3E}">
        <p14:creationId xmlns:p14="http://schemas.microsoft.com/office/powerpoint/2010/main" val="42249555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Reichert and Associates team:</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chemeClr val="tx1"/>
                </a:solidFill>
                <a:latin typeface="Segoe UI (Body)"/>
                <a:cs typeface="Segoe UI" panose="020B0502040204020203" pitchFamily="34" charset="0"/>
              </a:rPr>
              <a:t>Reichert and Associates (R&amp;A) is a </a:t>
            </a:r>
            <a:r>
              <a:rPr lang="en-GB" sz="1200" b="1">
                <a:solidFill>
                  <a:schemeClr val="tx1"/>
                </a:solidFill>
                <a:latin typeface="Segoe UI (Body)"/>
                <a:cs typeface="Segoe UI" panose="020B0502040204020203" pitchFamily="34" charset="0"/>
              </a:rPr>
              <a:t>full-service research and evaluation firm</a:t>
            </a:r>
            <a:r>
              <a:rPr lang="en-GB" sz="1200">
                <a:solidFill>
                  <a:schemeClr val="tx1"/>
                </a:solidFill>
                <a:latin typeface="Segoe UI (Body)"/>
                <a:cs typeface="Segoe UI" panose="020B0502040204020203" pitchFamily="34" charset="0"/>
              </a:rPr>
              <a:t>, based in Vancouver, British Columbia. We specialize </a:t>
            </a:r>
            <a:r>
              <a:rPr lang="en-GB" sz="1200" b="1">
                <a:solidFill>
                  <a:schemeClr val="tx1"/>
                </a:solidFill>
                <a:latin typeface="Segoe UI (Body)"/>
                <a:cs typeface="Segoe UI" panose="020B0502040204020203" pitchFamily="34" charset="0"/>
              </a:rPr>
              <a:t>in health and social services evaluation</a:t>
            </a:r>
            <a:r>
              <a:rPr lang="en-GB" sz="1200">
                <a:solidFill>
                  <a:schemeClr val="tx1"/>
                </a:solidFill>
                <a:latin typeface="Segoe UI (Body)"/>
                <a:cs typeface="Segoe UI" panose="020B0502040204020203" pitchFamily="34" charset="0"/>
              </a:rPr>
              <a:t>, including 10+ years of working with the Divisions of Family Practice and over 150 Shared Care project evaluations. </a:t>
            </a:r>
            <a:endParaRPr lang="en-CA" sz="1100">
              <a:solidFill>
                <a:schemeClr val="tx1"/>
              </a:solidFill>
              <a:highlight>
                <a:srgbClr val="FFFF00"/>
              </a:highlight>
              <a:latin typeface="Segoe UI (Body)"/>
              <a:cs typeface="Segoe UI Semibold" panose="020B0702040204020203" pitchFamily="34" charset="0"/>
            </a:endParaRPr>
          </a:p>
          <a:p>
            <a:endParaRPr lang="en-CA"/>
          </a:p>
          <a:p>
            <a:endParaRPr lang="en-CA"/>
          </a:p>
        </p:txBody>
      </p:sp>
      <p:sp>
        <p:nvSpPr>
          <p:cNvPr id="4" name="Slide Number Placeholder 3"/>
          <p:cNvSpPr>
            <a:spLocks noGrp="1"/>
          </p:cNvSpPr>
          <p:nvPr>
            <p:ph type="sldNum" sz="quarter" idx="5"/>
          </p:nvPr>
        </p:nvSpPr>
        <p:spPr/>
        <p:txBody>
          <a:bodyPr/>
          <a:lstStyle/>
          <a:p>
            <a:fld id="{D1B3C432-1507-4399-9F05-B7C8FC848BCB}" type="slidenum">
              <a:rPr lang="en-CA" smtClean="0"/>
              <a:t>9</a:t>
            </a:fld>
            <a:endParaRPr lang="en-CA"/>
          </a:p>
        </p:txBody>
      </p:sp>
    </p:spTree>
    <p:extLst>
      <p:ext uri="{BB962C8B-B14F-4D97-AF65-F5344CB8AC3E}">
        <p14:creationId xmlns:p14="http://schemas.microsoft.com/office/powerpoint/2010/main" val="11014868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KC</a:t>
            </a:r>
          </a:p>
        </p:txBody>
      </p:sp>
      <p:sp>
        <p:nvSpPr>
          <p:cNvPr id="4" name="Slide Number Placeholder 3"/>
          <p:cNvSpPr>
            <a:spLocks noGrp="1"/>
          </p:cNvSpPr>
          <p:nvPr>
            <p:ph type="sldNum" sz="quarter" idx="5"/>
          </p:nvPr>
        </p:nvSpPr>
        <p:spPr/>
        <p:txBody>
          <a:bodyPr/>
          <a:lstStyle/>
          <a:p>
            <a:fld id="{D1B3C432-1507-4399-9F05-B7C8FC848BCB}" type="slidenum">
              <a:rPr lang="en-CA" smtClean="0"/>
              <a:t>10</a:t>
            </a:fld>
            <a:endParaRPr lang="en-CA"/>
          </a:p>
        </p:txBody>
      </p:sp>
    </p:spTree>
    <p:extLst>
      <p:ext uri="{BB962C8B-B14F-4D97-AF65-F5344CB8AC3E}">
        <p14:creationId xmlns:p14="http://schemas.microsoft.com/office/powerpoint/2010/main" val="263052307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758952"/>
            <a:ext cx="10058400" cy="3566160"/>
          </a:xfrm>
        </p:spPr>
        <p:txBody>
          <a:bodyPr anchor="b">
            <a:normAutofit/>
          </a:bodyPr>
          <a:lstStyle>
            <a:lvl1pPr algn="l">
              <a:lnSpc>
                <a:spcPct val="90000"/>
              </a:lnSpc>
              <a:defRPr sz="8000" spc="-50" baseline="0">
                <a:solidFill>
                  <a:schemeClr val="tx2"/>
                </a:solidFill>
              </a:defRPr>
            </a:lvl1pPr>
          </a:lstStyle>
          <a:p>
            <a:r>
              <a:rPr lang="en-US"/>
              <a:t>Click to edit Master title style</a:t>
            </a:r>
          </a:p>
        </p:txBody>
      </p:sp>
      <p:sp>
        <p:nvSpPr>
          <p:cNvPr id="3" name="Subtitle 2"/>
          <p:cNvSpPr>
            <a:spLocks noGrp="1"/>
          </p:cNvSpPr>
          <p:nvPr>
            <p:ph type="subTitle" idx="1"/>
          </p:nvPr>
        </p:nvSpPr>
        <p:spPr>
          <a:xfrm>
            <a:off x="1100051" y="4645152"/>
            <a:ext cx="10058400" cy="1143000"/>
          </a:xfrm>
        </p:spPr>
        <p:txBody>
          <a:bodyPr lIns="91440" rIns="91440">
            <a:normAutofit/>
          </a:bodyPr>
          <a:lstStyle>
            <a:lvl1pPr marL="0" indent="0" algn="l">
              <a:buNone/>
              <a:defRPr sz="2400" cap="all" spc="200" baseline="0">
                <a:solidFill>
                  <a:schemeClr val="tx1"/>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cxnSp>
        <p:nvCxnSpPr>
          <p:cNvPr id="9" name="Straight Connector 8">
            <a:extLst>
              <a:ext uri="{FF2B5EF4-FFF2-40B4-BE49-F238E27FC236}">
                <a16:creationId xmlns:a16="http://schemas.microsoft.com/office/drawing/2014/main" id="{1F5DC8C3-BA5F-4EED-BB9A-A14272BD82A1}"/>
              </a:ext>
            </a:extLst>
          </p:cNvPr>
          <p:cNvCxnSpPr/>
          <p:nvPr/>
        </p:nvCxnSpPr>
        <p:spPr>
          <a:xfrm>
            <a:off x="1066800" y="4474741"/>
            <a:ext cx="100584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B63DFEA-0725-460D-94B6-4F832E56066D}"/>
              </a:ext>
            </a:extLst>
          </p:cNvPr>
          <p:cNvSpPr/>
          <p:nvPr/>
        </p:nvSpPr>
        <p:spPr>
          <a:xfrm>
            <a:off x="3175" y="6400800"/>
            <a:ext cx="12188825" cy="457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TextBox 15">
            <a:extLst>
              <a:ext uri="{FF2B5EF4-FFF2-40B4-BE49-F238E27FC236}">
                <a16:creationId xmlns:a16="http://schemas.microsoft.com/office/drawing/2014/main" id="{E2B612EA-7DC2-4898-B137-632501F2B1B3}"/>
              </a:ext>
            </a:extLst>
          </p:cNvPr>
          <p:cNvSpPr txBox="1"/>
          <p:nvPr/>
        </p:nvSpPr>
        <p:spPr>
          <a:xfrm>
            <a:off x="293047" y="6490900"/>
            <a:ext cx="5883965" cy="276999"/>
          </a:xfrm>
          <a:prstGeom prst="rect">
            <a:avLst/>
          </a:prstGeom>
          <a:noFill/>
        </p:spPr>
        <p:txBody>
          <a:bodyPr wrap="square" rtlCol="0">
            <a:spAutoFit/>
          </a:bodyPr>
          <a:lstStyle/>
          <a:p>
            <a:r>
              <a:rPr lang="en-US" sz="1200">
                <a:solidFill>
                  <a:schemeClr val="bg2"/>
                </a:solidFill>
                <a:latin typeface="+mj-lt"/>
              </a:rPr>
              <a:t>JOINT COLLABORATIVE COMMITTEES</a:t>
            </a:r>
          </a:p>
        </p:txBody>
      </p:sp>
      <p:pic>
        <p:nvPicPr>
          <p:cNvPr id="7" name="Picture 6" descr="A picture containing drawing&#10;&#10;Description automatically generated">
            <a:extLst>
              <a:ext uri="{FF2B5EF4-FFF2-40B4-BE49-F238E27FC236}">
                <a16:creationId xmlns:a16="http://schemas.microsoft.com/office/drawing/2014/main" id="{9EBCB7AD-E12B-4866-BC24-EFC1F9FBF2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99137" y="5631179"/>
            <a:ext cx="2443776" cy="718489"/>
          </a:xfrm>
          <a:prstGeom prst="rect">
            <a:avLst/>
          </a:prstGeom>
        </p:spPr>
      </p:pic>
    </p:spTree>
    <p:extLst>
      <p:ext uri="{BB962C8B-B14F-4D97-AF65-F5344CB8AC3E}">
        <p14:creationId xmlns:p14="http://schemas.microsoft.com/office/powerpoint/2010/main" val="37155006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JCC Report - GPSC">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7ABF6A3-7B94-4AA3-A609-C35CE4289A5E}"/>
              </a:ext>
            </a:extLst>
          </p:cNvPr>
          <p:cNvSpPr txBox="1"/>
          <p:nvPr/>
        </p:nvSpPr>
        <p:spPr>
          <a:xfrm>
            <a:off x="293047" y="6490900"/>
            <a:ext cx="5883965" cy="276999"/>
          </a:xfrm>
          <a:prstGeom prst="rect">
            <a:avLst/>
          </a:prstGeom>
          <a:noFill/>
        </p:spPr>
        <p:txBody>
          <a:bodyPr wrap="square" rtlCol="0">
            <a:spAutoFit/>
          </a:bodyPr>
          <a:lstStyle/>
          <a:p>
            <a:r>
              <a:rPr lang="en-US" sz="1200">
                <a:solidFill>
                  <a:schemeClr val="bg2"/>
                </a:solidFill>
                <a:latin typeface="+mj-lt"/>
              </a:rPr>
              <a:t>JOINT COLLABORATIVE COMMITTEES | GPSC</a:t>
            </a:r>
          </a:p>
        </p:txBody>
      </p:sp>
      <p:sp>
        <p:nvSpPr>
          <p:cNvPr id="7" name="Text Placeholder 2">
            <a:extLst>
              <a:ext uri="{FF2B5EF4-FFF2-40B4-BE49-F238E27FC236}">
                <a16:creationId xmlns:a16="http://schemas.microsoft.com/office/drawing/2014/main" id="{82A7CD62-85EF-407C-8968-DA1FC92A9A27}"/>
              </a:ext>
            </a:extLst>
          </p:cNvPr>
          <p:cNvSpPr>
            <a:spLocks noGrp="1"/>
          </p:cNvSpPr>
          <p:nvPr>
            <p:ph idx="1"/>
          </p:nvPr>
        </p:nvSpPr>
        <p:spPr>
          <a:xfrm>
            <a:off x="1097280" y="417424"/>
            <a:ext cx="10058400" cy="5569308"/>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893985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JCC Report - JSC">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3912BA3-15AB-400A-9FFA-9ADB35B0B7D0}"/>
              </a:ext>
            </a:extLst>
          </p:cNvPr>
          <p:cNvSpPr txBox="1"/>
          <p:nvPr/>
        </p:nvSpPr>
        <p:spPr>
          <a:xfrm>
            <a:off x="293047" y="6490900"/>
            <a:ext cx="5883965" cy="276999"/>
          </a:xfrm>
          <a:prstGeom prst="rect">
            <a:avLst/>
          </a:prstGeom>
          <a:noFill/>
        </p:spPr>
        <p:txBody>
          <a:bodyPr wrap="square" rtlCol="0">
            <a:spAutoFit/>
          </a:bodyPr>
          <a:lstStyle/>
          <a:p>
            <a:r>
              <a:rPr lang="en-US" sz="1200">
                <a:solidFill>
                  <a:schemeClr val="bg2"/>
                </a:solidFill>
                <a:latin typeface="+mj-lt"/>
              </a:rPr>
              <a:t>JOINT COLLABORATIVE COMMITTEES | JSC</a:t>
            </a:r>
          </a:p>
        </p:txBody>
      </p:sp>
      <p:sp>
        <p:nvSpPr>
          <p:cNvPr id="6" name="Text Placeholder 2">
            <a:extLst>
              <a:ext uri="{FF2B5EF4-FFF2-40B4-BE49-F238E27FC236}">
                <a16:creationId xmlns:a16="http://schemas.microsoft.com/office/drawing/2014/main" id="{38685119-E494-4944-BEB1-0D1270DA765B}"/>
              </a:ext>
            </a:extLst>
          </p:cNvPr>
          <p:cNvSpPr>
            <a:spLocks noGrp="1"/>
          </p:cNvSpPr>
          <p:nvPr>
            <p:ph idx="1"/>
          </p:nvPr>
        </p:nvSpPr>
        <p:spPr>
          <a:xfrm>
            <a:off x="1097280" y="417424"/>
            <a:ext cx="10058400" cy="5569308"/>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699195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JCC Report - SCC">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3912BA3-15AB-400A-9FFA-9ADB35B0B7D0}"/>
              </a:ext>
            </a:extLst>
          </p:cNvPr>
          <p:cNvSpPr txBox="1"/>
          <p:nvPr/>
        </p:nvSpPr>
        <p:spPr>
          <a:xfrm>
            <a:off x="293047" y="6490900"/>
            <a:ext cx="5883965" cy="276999"/>
          </a:xfrm>
          <a:prstGeom prst="rect">
            <a:avLst/>
          </a:prstGeom>
          <a:noFill/>
        </p:spPr>
        <p:txBody>
          <a:bodyPr wrap="square" rtlCol="0">
            <a:spAutoFit/>
          </a:bodyPr>
          <a:lstStyle/>
          <a:p>
            <a:r>
              <a:rPr lang="en-US" sz="1200">
                <a:solidFill>
                  <a:schemeClr val="bg2"/>
                </a:solidFill>
                <a:latin typeface="+mj-lt"/>
              </a:rPr>
              <a:t>JOINT COLLABORATIVE COMMITTEES | SCC</a:t>
            </a:r>
          </a:p>
        </p:txBody>
      </p:sp>
      <p:sp>
        <p:nvSpPr>
          <p:cNvPr id="6" name="Text Placeholder 2">
            <a:extLst>
              <a:ext uri="{FF2B5EF4-FFF2-40B4-BE49-F238E27FC236}">
                <a16:creationId xmlns:a16="http://schemas.microsoft.com/office/drawing/2014/main" id="{38685119-E494-4944-BEB1-0D1270DA765B}"/>
              </a:ext>
            </a:extLst>
          </p:cNvPr>
          <p:cNvSpPr>
            <a:spLocks noGrp="1"/>
          </p:cNvSpPr>
          <p:nvPr>
            <p:ph idx="1"/>
          </p:nvPr>
        </p:nvSpPr>
        <p:spPr>
          <a:xfrm>
            <a:off x="1097280" y="417424"/>
            <a:ext cx="10058400" cy="5569308"/>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423011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JCC Report - SSC">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C46C39D-041A-46C9-BC91-7E6419362C00}"/>
              </a:ext>
            </a:extLst>
          </p:cNvPr>
          <p:cNvSpPr txBox="1"/>
          <p:nvPr/>
        </p:nvSpPr>
        <p:spPr>
          <a:xfrm>
            <a:off x="293047" y="6490900"/>
            <a:ext cx="5883965" cy="276999"/>
          </a:xfrm>
          <a:prstGeom prst="rect">
            <a:avLst/>
          </a:prstGeom>
          <a:noFill/>
        </p:spPr>
        <p:txBody>
          <a:bodyPr wrap="square" rtlCol="0">
            <a:spAutoFit/>
          </a:bodyPr>
          <a:lstStyle/>
          <a:p>
            <a:r>
              <a:rPr lang="en-US" sz="1200">
                <a:solidFill>
                  <a:schemeClr val="bg2"/>
                </a:solidFill>
                <a:latin typeface="+mj-lt"/>
              </a:rPr>
              <a:t>JOINT COLLABORATIVE COMMITTEES | SSC</a:t>
            </a:r>
          </a:p>
        </p:txBody>
      </p:sp>
      <p:sp>
        <p:nvSpPr>
          <p:cNvPr id="7" name="Text Placeholder 2">
            <a:extLst>
              <a:ext uri="{FF2B5EF4-FFF2-40B4-BE49-F238E27FC236}">
                <a16:creationId xmlns:a16="http://schemas.microsoft.com/office/drawing/2014/main" id="{6500315F-9D9F-4569-A7E2-C6C97017FD63}"/>
              </a:ext>
            </a:extLst>
          </p:cNvPr>
          <p:cNvSpPr>
            <a:spLocks noGrp="1"/>
          </p:cNvSpPr>
          <p:nvPr>
            <p:ph idx="1"/>
          </p:nvPr>
        </p:nvSpPr>
        <p:spPr>
          <a:xfrm>
            <a:off x="1097280" y="417424"/>
            <a:ext cx="10058400" cy="5569308"/>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8978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0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1000" y="1905000"/>
            <a:ext cx="11430000" cy="1600200"/>
          </a:xfrm>
          <a:prstGeom prst="rect">
            <a:avLst/>
          </a:prstGeom>
        </p:spPr>
        <p:txBody>
          <a:bodyPr anchor="t" anchorCtr="0"/>
          <a:lstStyle>
            <a:lvl1pPr algn="ctr">
              <a:defRPr sz="6000" b="1">
                <a:solidFill>
                  <a:schemeClr val="bg1"/>
                </a:solidFill>
              </a:defRPr>
            </a:lvl1pPr>
          </a:lstStyle>
          <a:p>
            <a:r>
              <a:rPr lang="en-US" dirty="0"/>
              <a:t>Click to edit Master title style</a:t>
            </a:r>
            <a:endParaRPr lang="en-CA" dirty="0"/>
          </a:p>
        </p:txBody>
      </p:sp>
      <p:sp>
        <p:nvSpPr>
          <p:cNvPr id="3" name="Subtitle 2"/>
          <p:cNvSpPr>
            <a:spLocks noGrp="1"/>
          </p:cNvSpPr>
          <p:nvPr>
            <p:ph type="subTitle" idx="1"/>
          </p:nvPr>
        </p:nvSpPr>
        <p:spPr>
          <a:xfrm>
            <a:off x="381000" y="3810000"/>
            <a:ext cx="11430000" cy="1447800"/>
          </a:xfrm>
          <a:prstGeom prst="rect">
            <a:avLst/>
          </a:prstGeom>
        </p:spPr>
        <p:txBody>
          <a:bodyPr/>
          <a:lstStyle>
            <a:lvl1pPr marL="0" indent="0" algn="ctr">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CA" dirty="0"/>
          </a:p>
        </p:txBody>
      </p:sp>
    </p:spTree>
    <p:extLst>
      <p:ext uri="{BB962C8B-B14F-4D97-AF65-F5344CB8AC3E}">
        <p14:creationId xmlns:p14="http://schemas.microsoft.com/office/powerpoint/2010/main" val="24936458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0_Questions">
    <p:spTree>
      <p:nvGrpSpPr>
        <p:cNvPr id="1" name=""/>
        <p:cNvGrpSpPr/>
        <p:nvPr/>
      </p:nvGrpSpPr>
      <p:grpSpPr>
        <a:xfrm>
          <a:off x="0" y="0"/>
          <a:ext cx="0" cy="0"/>
          <a:chOff x="0" y="0"/>
          <a:chExt cx="0" cy="0"/>
        </a:xfrm>
      </p:grpSpPr>
      <p:sp>
        <p:nvSpPr>
          <p:cNvPr id="4" name="TextBox 3"/>
          <p:cNvSpPr txBox="1"/>
          <p:nvPr userDrawn="1"/>
        </p:nvSpPr>
        <p:spPr>
          <a:xfrm>
            <a:off x="4254310" y="2349668"/>
            <a:ext cx="3683381" cy="1015663"/>
          </a:xfrm>
          <a:prstGeom prst="rect">
            <a:avLst/>
          </a:prstGeom>
          <a:noFill/>
        </p:spPr>
        <p:txBody>
          <a:bodyPr wrap="none" rtlCol="0">
            <a:spAutoFit/>
          </a:bodyPr>
          <a:lstStyle/>
          <a:p>
            <a:r>
              <a:rPr lang="en-US" sz="6000" dirty="0">
                <a:solidFill>
                  <a:schemeClr val="bg1"/>
                </a:solidFill>
              </a:rPr>
              <a:t>Questions?</a:t>
            </a:r>
            <a:endParaRPr lang="en-CA" sz="6000" dirty="0">
              <a:solidFill>
                <a:schemeClr val="bg1"/>
              </a:solidFill>
            </a:endParaRPr>
          </a:p>
        </p:txBody>
      </p:sp>
    </p:spTree>
    <p:extLst>
      <p:ext uri="{BB962C8B-B14F-4D97-AF65-F5344CB8AC3E}">
        <p14:creationId xmlns:p14="http://schemas.microsoft.com/office/powerpoint/2010/main" val="3787366036"/>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0_Information">
    <p:spTree>
      <p:nvGrpSpPr>
        <p:cNvPr id="1" name=""/>
        <p:cNvGrpSpPr/>
        <p:nvPr/>
      </p:nvGrpSpPr>
      <p:grpSpPr>
        <a:xfrm>
          <a:off x="0" y="0"/>
          <a:ext cx="0" cy="0"/>
          <a:chOff x="0" y="0"/>
          <a:chExt cx="0" cy="0"/>
        </a:xfrm>
      </p:grpSpPr>
      <p:sp>
        <p:nvSpPr>
          <p:cNvPr id="4" name="TextBox 3"/>
          <p:cNvSpPr txBox="1"/>
          <p:nvPr userDrawn="1"/>
        </p:nvSpPr>
        <p:spPr>
          <a:xfrm>
            <a:off x="3929477" y="2209800"/>
            <a:ext cx="4333046" cy="646331"/>
          </a:xfrm>
          <a:prstGeom prst="rect">
            <a:avLst/>
          </a:prstGeom>
          <a:noFill/>
        </p:spPr>
        <p:txBody>
          <a:bodyPr wrap="none" rtlCol="0">
            <a:spAutoFit/>
          </a:bodyPr>
          <a:lstStyle/>
          <a:p>
            <a:r>
              <a:rPr lang="en-US" sz="3600" dirty="0">
                <a:solidFill>
                  <a:schemeClr val="bg1"/>
                </a:solidFill>
              </a:rPr>
              <a:t>For more information:</a:t>
            </a:r>
            <a:endParaRPr lang="en-CA" sz="3600" dirty="0">
              <a:solidFill>
                <a:schemeClr val="bg1"/>
              </a:solidFill>
            </a:endParaRPr>
          </a:p>
        </p:txBody>
      </p:sp>
      <p:sp>
        <p:nvSpPr>
          <p:cNvPr id="5" name="Rectangle 4"/>
          <p:cNvSpPr/>
          <p:nvPr userDrawn="1"/>
        </p:nvSpPr>
        <p:spPr>
          <a:xfrm>
            <a:off x="3929477" y="2856131"/>
            <a:ext cx="4333046" cy="1938992"/>
          </a:xfrm>
          <a:prstGeom prst="rect">
            <a:avLst/>
          </a:prstGeom>
        </p:spPr>
        <p:txBody>
          <a:bodyPr wrap="square">
            <a:spAutoFit/>
          </a:bodyPr>
          <a:lstStyle/>
          <a:p>
            <a:pPr algn="ctr"/>
            <a:r>
              <a:rPr lang="en-US" sz="2400" dirty="0"/>
              <a:t>Shared Care Committee</a:t>
            </a:r>
          </a:p>
          <a:p>
            <a:pPr algn="ctr"/>
            <a:r>
              <a:rPr lang="en-US" sz="2400" dirty="0"/>
              <a:t>115 – 1665 West Broadway</a:t>
            </a:r>
          </a:p>
          <a:p>
            <a:pPr algn="ctr"/>
            <a:r>
              <a:rPr lang="en-US" sz="2400" dirty="0"/>
              <a:t>Vancouver, BC V6J 5A4</a:t>
            </a:r>
          </a:p>
          <a:p>
            <a:pPr algn="ctr"/>
            <a:r>
              <a:rPr lang="en-US" sz="2400" dirty="0"/>
              <a:t>Tel: (604) 736-5551</a:t>
            </a:r>
          </a:p>
          <a:p>
            <a:pPr algn="ctr"/>
            <a:r>
              <a:rPr lang="en-US" sz="2400" dirty="0"/>
              <a:t>www.sharedcarebc.ca</a:t>
            </a:r>
            <a:endParaRPr lang="en-CA" sz="2400" dirty="0"/>
          </a:p>
        </p:txBody>
      </p:sp>
    </p:spTree>
    <p:extLst>
      <p:ext uri="{BB962C8B-B14F-4D97-AF65-F5344CB8AC3E}">
        <p14:creationId xmlns:p14="http://schemas.microsoft.com/office/powerpoint/2010/main" val="4138520579"/>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342899"/>
            <a:ext cx="11582400" cy="800101"/>
          </a:xfrm>
          <a:prstGeom prst="rect">
            <a:avLst/>
          </a:prstGeom>
        </p:spPr>
        <p:txBody>
          <a:bodyPr/>
          <a:lstStyle/>
          <a:p>
            <a:r>
              <a:rPr lang="en-US"/>
              <a:t>Click to edit Master title style</a:t>
            </a:r>
            <a:endParaRPr lang="en-CA"/>
          </a:p>
        </p:txBody>
      </p:sp>
      <p:sp>
        <p:nvSpPr>
          <p:cNvPr id="3" name="Content Placeholder 2"/>
          <p:cNvSpPr>
            <a:spLocks noGrp="1"/>
          </p:cNvSpPr>
          <p:nvPr>
            <p:ph idx="1"/>
          </p:nvPr>
        </p:nvSpPr>
        <p:spPr>
          <a:xfrm>
            <a:off x="304800" y="1300160"/>
            <a:ext cx="11582400" cy="449104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507040191"/>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04800" y="1709738"/>
            <a:ext cx="11582400" cy="2852737"/>
          </a:xfrm>
          <a:prstGeom prst="rect">
            <a:avLst/>
          </a:prstGeom>
        </p:spPr>
        <p:txBody>
          <a:bodyPr anchor="b"/>
          <a:lstStyle>
            <a:lvl1pPr algn="l">
              <a:defRPr sz="6000"/>
            </a:lvl1pPr>
          </a:lstStyle>
          <a:p>
            <a:r>
              <a:rPr lang="en-US" dirty="0"/>
              <a:t>Click to edit Master title style</a:t>
            </a:r>
            <a:endParaRPr lang="en-CA" dirty="0"/>
          </a:p>
        </p:txBody>
      </p:sp>
      <p:sp>
        <p:nvSpPr>
          <p:cNvPr id="3" name="Text Placeholder 2"/>
          <p:cNvSpPr>
            <a:spLocks noGrp="1"/>
          </p:cNvSpPr>
          <p:nvPr>
            <p:ph type="body" idx="1"/>
          </p:nvPr>
        </p:nvSpPr>
        <p:spPr>
          <a:xfrm>
            <a:off x="304800" y="4648200"/>
            <a:ext cx="11582400" cy="1143000"/>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24607888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342899"/>
            <a:ext cx="11582400" cy="800101"/>
          </a:xfrm>
          <a:prstGeom prst="rect">
            <a:avLst/>
          </a:prstGeom>
        </p:spPr>
        <p:txBody>
          <a:bodyPr/>
          <a:lstStyle/>
          <a:p>
            <a:r>
              <a:rPr lang="en-US"/>
              <a:t>Click to edit Master title style</a:t>
            </a:r>
            <a:endParaRPr lang="en-CA"/>
          </a:p>
        </p:txBody>
      </p:sp>
      <p:sp>
        <p:nvSpPr>
          <p:cNvPr id="3" name="Content Placeholder 2"/>
          <p:cNvSpPr>
            <a:spLocks noGrp="1"/>
          </p:cNvSpPr>
          <p:nvPr>
            <p:ph sz="half" idx="1"/>
          </p:nvPr>
        </p:nvSpPr>
        <p:spPr>
          <a:xfrm>
            <a:off x="304800" y="1301416"/>
            <a:ext cx="5638800" cy="4489784"/>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248401" y="1301416"/>
            <a:ext cx="5638799" cy="4489784"/>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9162801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1097280" y="2108201"/>
            <a:ext cx="10058399" cy="3760891"/>
          </a:xfrm>
        </p:spPr>
        <p:txBody>
          <a:bodyPr>
            <a:normAutofit/>
          </a:bodyPr>
          <a:lstStyle>
            <a:lvl1pPr>
              <a:defRPr sz="2000">
                <a:latin typeface="Arial Nova" panose="020B0504020202020204" pitchFamily="34" charset="0"/>
              </a:defRPr>
            </a:lvl1pPr>
            <a:lvl2pPr>
              <a:buClr>
                <a:schemeClr val="tx2"/>
              </a:buClr>
              <a:defRPr sz="2000">
                <a:latin typeface="Arial Nova" panose="020B0504020202020204" pitchFamily="34" charset="0"/>
              </a:defRPr>
            </a:lvl2pPr>
            <a:lvl3pPr>
              <a:buClr>
                <a:schemeClr val="tx2"/>
              </a:buClr>
              <a:defRPr sz="2000">
                <a:latin typeface="Arial Nova" panose="020B0504020202020204" pitchFamily="34" charset="0"/>
              </a:defRPr>
            </a:lvl3pPr>
            <a:lvl4pPr>
              <a:buClr>
                <a:schemeClr val="tx2"/>
              </a:buClr>
              <a:defRPr sz="2000">
                <a:latin typeface="Arial Nova" panose="020B0504020202020204" pitchFamily="34" charset="0"/>
              </a:defRPr>
            </a:lvl4pPr>
            <a:lvl5pPr>
              <a:buClr>
                <a:schemeClr val="tx2"/>
              </a:buClr>
              <a:defRPr sz="2000">
                <a:latin typeface="Arial Nova" panose="020B05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248618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365125"/>
            <a:ext cx="11582400" cy="777875"/>
          </a:xfrm>
          <a:prstGeom prst="rect">
            <a:avLst/>
          </a:prstGeom>
        </p:spPr>
        <p:txBody>
          <a:bodyPr/>
          <a:lstStyle/>
          <a:p>
            <a:r>
              <a:rPr lang="en-US"/>
              <a:t>Click to edit Master title style</a:t>
            </a:r>
            <a:endParaRPr lang="en-CA"/>
          </a:p>
        </p:txBody>
      </p:sp>
      <p:sp>
        <p:nvSpPr>
          <p:cNvPr id="3" name="Text Placeholder 2"/>
          <p:cNvSpPr>
            <a:spLocks noGrp="1"/>
          </p:cNvSpPr>
          <p:nvPr>
            <p:ph type="body" idx="1"/>
          </p:nvPr>
        </p:nvSpPr>
        <p:spPr>
          <a:xfrm>
            <a:off x="304801" y="1309687"/>
            <a:ext cx="5638800" cy="92630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304800" y="2362201"/>
            <a:ext cx="5638801" cy="342900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248400" y="1309687"/>
            <a:ext cx="5638800" cy="926306"/>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48400" y="2362201"/>
            <a:ext cx="5638800" cy="342900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575910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342899"/>
            <a:ext cx="11582400" cy="800101"/>
          </a:xfrm>
          <a:prstGeom prst="rect">
            <a:avLst/>
          </a:prstGeom>
        </p:spPr>
        <p:txBody>
          <a:bodyPr/>
          <a:lstStyle/>
          <a:p>
            <a:r>
              <a:rPr lang="en-US"/>
              <a:t>Click to edit Master title style</a:t>
            </a:r>
            <a:endParaRPr lang="en-CA"/>
          </a:p>
        </p:txBody>
      </p:sp>
    </p:spTree>
    <p:extLst>
      <p:ext uri="{BB962C8B-B14F-4D97-AF65-F5344CB8AC3E}">
        <p14:creationId xmlns:p14="http://schemas.microsoft.com/office/powerpoint/2010/main" val="30217525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5085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5105400" y="342901"/>
            <a:ext cx="6781800" cy="5448299"/>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8" name="Title 1"/>
          <p:cNvSpPr>
            <a:spLocks noGrp="1"/>
          </p:cNvSpPr>
          <p:nvPr>
            <p:ph type="title"/>
          </p:nvPr>
        </p:nvSpPr>
        <p:spPr>
          <a:xfrm>
            <a:off x="316832" y="342900"/>
            <a:ext cx="4455193" cy="1227138"/>
          </a:xfrm>
          <a:prstGeom prst="rect">
            <a:avLst/>
          </a:prstGeom>
        </p:spPr>
        <p:txBody>
          <a:bodyPr anchor="b"/>
          <a:lstStyle>
            <a:lvl1pPr>
              <a:defRPr sz="3200"/>
            </a:lvl1pPr>
          </a:lstStyle>
          <a:p>
            <a:r>
              <a:rPr lang="en-US"/>
              <a:t>Click to edit Master title style</a:t>
            </a:r>
            <a:endParaRPr lang="en-CA"/>
          </a:p>
        </p:txBody>
      </p:sp>
      <p:sp>
        <p:nvSpPr>
          <p:cNvPr id="9" name="Text Placeholder 3"/>
          <p:cNvSpPr>
            <a:spLocks noGrp="1"/>
          </p:cNvSpPr>
          <p:nvPr>
            <p:ph type="body" sz="half" idx="2"/>
          </p:nvPr>
        </p:nvSpPr>
        <p:spPr>
          <a:xfrm>
            <a:off x="316832" y="1752600"/>
            <a:ext cx="4455193" cy="4038600"/>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2537880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6832" y="342900"/>
            <a:ext cx="4455193" cy="1227138"/>
          </a:xfrm>
          <a:prstGeom prst="rect">
            <a:avLst/>
          </a:prstGeom>
        </p:spPr>
        <p:txBody>
          <a:bodyPr anchor="b"/>
          <a:lstStyle>
            <a:lvl1pPr>
              <a:defRPr sz="3200"/>
            </a:lvl1pPr>
          </a:lstStyle>
          <a:p>
            <a:r>
              <a:rPr lang="en-US"/>
              <a:t>Click to edit Master title style</a:t>
            </a:r>
            <a:endParaRPr lang="en-CA"/>
          </a:p>
        </p:txBody>
      </p:sp>
      <p:sp>
        <p:nvSpPr>
          <p:cNvPr id="3" name="Picture Placeholder 2"/>
          <p:cNvSpPr>
            <a:spLocks noGrp="1"/>
          </p:cNvSpPr>
          <p:nvPr>
            <p:ph type="pic" idx="1"/>
          </p:nvPr>
        </p:nvSpPr>
        <p:spPr>
          <a:xfrm>
            <a:off x="5105400" y="342901"/>
            <a:ext cx="6781800" cy="54483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316832" y="1752600"/>
            <a:ext cx="4455193" cy="4038600"/>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316648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85C21A-8B93-4657-B5DF-7EAEAD3BE127}"/>
              </a:ext>
            </a:extLst>
          </p:cNvPr>
          <p:cNvSpPr/>
          <p:nvPr/>
        </p:nvSpPr>
        <p:spPr>
          <a:xfrm>
            <a:off x="3175" y="6400800"/>
            <a:ext cx="12188825" cy="457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90000"/>
              </a:lnSpc>
              <a:defRPr sz="8000" b="0">
                <a:solidFill>
                  <a:schemeClr val="tx2"/>
                </a:solidFill>
              </a:defRPr>
            </a:lvl1pPr>
          </a:lstStyle>
          <a:p>
            <a:r>
              <a:rPr lang="en-US"/>
              <a:t>Click to edit Master title style</a:t>
            </a:r>
          </a:p>
        </p:txBody>
      </p:sp>
      <p:sp>
        <p:nvSpPr>
          <p:cNvPr id="3" name="Text Placeholder 2"/>
          <p:cNvSpPr>
            <a:spLocks noGrp="1"/>
          </p:cNvSpPr>
          <p:nvPr>
            <p:ph type="body" idx="1"/>
          </p:nvPr>
        </p:nvSpPr>
        <p:spPr>
          <a:xfrm>
            <a:off x="1097280" y="4663440"/>
            <a:ext cx="10058400" cy="1143000"/>
          </a:xfrm>
        </p:spPr>
        <p:txBody>
          <a:bodyPr lIns="91440" rIns="91440" anchor="t" anchorCtr="0">
            <a:normAutofit/>
          </a:bodyPr>
          <a:lstStyle>
            <a:lvl1pPr marL="0" indent="0">
              <a:buNone/>
              <a:defRPr sz="2400" cap="all" spc="200" baseline="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459DE2C1-4C52-40A3-8959-27B2C1BEBFF6}"/>
              </a:ext>
            </a:extLst>
          </p:cNvPr>
          <p:cNvCxnSpPr/>
          <p:nvPr/>
        </p:nvCxnSpPr>
        <p:spPr>
          <a:xfrm>
            <a:off x="1066800" y="4485132"/>
            <a:ext cx="100584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83D0B8B5-53AE-449F-83C5-2D771997AED0}"/>
              </a:ext>
            </a:extLst>
          </p:cNvPr>
          <p:cNvSpPr txBox="1"/>
          <p:nvPr/>
        </p:nvSpPr>
        <p:spPr>
          <a:xfrm>
            <a:off x="293047" y="6490900"/>
            <a:ext cx="5883965" cy="276999"/>
          </a:xfrm>
          <a:prstGeom prst="rect">
            <a:avLst/>
          </a:prstGeom>
          <a:noFill/>
        </p:spPr>
        <p:txBody>
          <a:bodyPr wrap="square" rtlCol="0">
            <a:spAutoFit/>
          </a:bodyPr>
          <a:lstStyle/>
          <a:p>
            <a:r>
              <a:rPr lang="en-US" sz="1200">
                <a:solidFill>
                  <a:schemeClr val="bg2"/>
                </a:solidFill>
                <a:latin typeface="+mj-lt"/>
              </a:rPr>
              <a:t>JOINT COLLABORATIVE COMMITTEES</a:t>
            </a:r>
          </a:p>
        </p:txBody>
      </p:sp>
    </p:spTree>
    <p:extLst>
      <p:ext uri="{BB962C8B-B14F-4D97-AF65-F5344CB8AC3E}">
        <p14:creationId xmlns:p14="http://schemas.microsoft.com/office/powerpoint/2010/main" val="29321738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lvl1pPr>
              <a:defRPr>
                <a:solidFill>
                  <a:schemeClr val="tx1"/>
                </a:solidFill>
              </a:defRPr>
            </a:lvl1pPr>
          </a:lstStyle>
          <a:p>
            <a:r>
              <a:rPr lang="en-US"/>
              <a:t>Click to edit Master title style</a:t>
            </a:r>
          </a:p>
        </p:txBody>
      </p:sp>
      <p:sp>
        <p:nvSpPr>
          <p:cNvPr id="3" name="Text Placeholder 2"/>
          <p:cNvSpPr>
            <a:spLocks noGrp="1"/>
          </p:cNvSpPr>
          <p:nvPr>
            <p:ph type="body" idx="1"/>
          </p:nvPr>
        </p:nvSpPr>
        <p:spPr>
          <a:xfrm>
            <a:off x="1036320" y="2057400"/>
            <a:ext cx="470069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958274"/>
            <a:ext cx="4639736" cy="2910821"/>
          </a:xfrm>
        </p:spPr>
        <p:txBody>
          <a:bodyPr/>
          <a:lstStyle>
            <a:lvl2pPr>
              <a:buClr>
                <a:schemeClr val="tx2"/>
              </a:buClr>
              <a:defRPr/>
            </a:lvl2pPr>
            <a:lvl3pPr>
              <a:buClr>
                <a:schemeClr val="tx2"/>
              </a:buClr>
              <a:defRPr/>
            </a:lvl3pPr>
            <a:lvl4pPr>
              <a:buClr>
                <a:schemeClr val="tx2"/>
              </a:buClr>
              <a:defRPr/>
            </a:lvl4pPr>
            <a:lvl5pPr>
              <a:buClr>
                <a:schemeClr val="tx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454984" y="2057400"/>
            <a:ext cx="470069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15944" y="2958273"/>
            <a:ext cx="4639736" cy="2910821"/>
          </a:xfrm>
        </p:spPr>
        <p:txBody>
          <a:bodyPr/>
          <a:lstStyle>
            <a:lvl2pPr>
              <a:buClr>
                <a:schemeClr val="tx2"/>
              </a:buClr>
              <a:defRPr/>
            </a:lvl2pPr>
            <a:lvl3pPr>
              <a:buClr>
                <a:schemeClr val="tx2"/>
              </a:buClr>
              <a:defRPr/>
            </a:lvl3pPr>
            <a:lvl4pPr>
              <a:buClr>
                <a:schemeClr val="tx2"/>
              </a:buClr>
              <a:defRPr/>
            </a:lvl4pPr>
            <a:lvl5pPr>
              <a:buClr>
                <a:schemeClr val="tx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486542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923616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0" y="0"/>
            <a:ext cx="465429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p:cNvSpPr>
            <a:spLocks noGrp="1"/>
          </p:cNvSpPr>
          <p:nvPr>
            <p:ph type="title"/>
          </p:nvPr>
        </p:nvSpPr>
        <p:spPr>
          <a:xfrm>
            <a:off x="643466" y="786383"/>
            <a:ext cx="3517567" cy="2093975"/>
          </a:xfrm>
        </p:spPr>
        <p:txBody>
          <a:bodyPr anchor="b">
            <a:normAutofit/>
          </a:bodyPr>
          <a:lstStyle>
            <a:lvl1pPr>
              <a:lnSpc>
                <a:spcPct val="90000"/>
              </a:lnSpc>
              <a:defRPr sz="3600" b="0">
                <a:solidFill>
                  <a:srgbClr val="FFFFFF"/>
                </a:solidFill>
              </a:defRPr>
            </a:lvl1pPr>
          </a:lstStyle>
          <a:p>
            <a:r>
              <a:rPr lang="en-US"/>
              <a:t>Click to edit Master title style</a:t>
            </a:r>
          </a:p>
        </p:txBody>
      </p:sp>
      <p:sp>
        <p:nvSpPr>
          <p:cNvPr id="3" name="Content Placeholder 2"/>
          <p:cNvSpPr>
            <a:spLocks noGrp="1"/>
          </p:cNvSpPr>
          <p:nvPr>
            <p:ph idx="1"/>
          </p:nvPr>
        </p:nvSpPr>
        <p:spPr>
          <a:xfrm>
            <a:off x="5458984" y="812799"/>
            <a:ext cx="5928344" cy="5294757"/>
          </a:xfrm>
        </p:spPr>
        <p:txBody>
          <a:bodyPr/>
          <a:lstStyle>
            <a:lvl2pPr>
              <a:buClr>
                <a:schemeClr val="tx2"/>
              </a:buClr>
              <a:defRPr/>
            </a:lvl2pPr>
            <a:lvl3pPr>
              <a:buClr>
                <a:schemeClr val="tx2"/>
              </a:buClr>
              <a:defRPr/>
            </a:lvl3pPr>
            <a:lvl4pPr>
              <a:buClr>
                <a:schemeClr val="tx2"/>
              </a:buClr>
              <a:defRPr/>
            </a:lvl4pPr>
            <a:lvl5pPr>
              <a:buClr>
                <a:schemeClr val="tx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43465" y="3043050"/>
            <a:ext cx="3517567" cy="3064505"/>
          </a:xfrm>
        </p:spPr>
        <p:txBody>
          <a:bodyPr lIns="91440" rIns="9144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Box 8">
            <a:extLst>
              <a:ext uri="{FF2B5EF4-FFF2-40B4-BE49-F238E27FC236}">
                <a16:creationId xmlns:a16="http://schemas.microsoft.com/office/drawing/2014/main" id="{6082B5DA-3FA3-4607-82AC-59791E93BD78}"/>
              </a:ext>
            </a:extLst>
          </p:cNvPr>
          <p:cNvSpPr txBox="1"/>
          <p:nvPr/>
        </p:nvSpPr>
        <p:spPr>
          <a:xfrm>
            <a:off x="293047" y="6490900"/>
            <a:ext cx="5883965" cy="276999"/>
          </a:xfrm>
          <a:prstGeom prst="rect">
            <a:avLst/>
          </a:prstGeom>
          <a:noFill/>
        </p:spPr>
        <p:txBody>
          <a:bodyPr wrap="square" rtlCol="0">
            <a:spAutoFit/>
          </a:bodyPr>
          <a:lstStyle/>
          <a:p>
            <a:r>
              <a:rPr lang="en-US" sz="1200">
                <a:solidFill>
                  <a:schemeClr val="bg1"/>
                </a:solidFill>
                <a:latin typeface="+mj-lt"/>
              </a:rPr>
              <a:t>JOINT COLLABORATIVE COMMITTEES</a:t>
            </a:r>
          </a:p>
        </p:txBody>
      </p:sp>
    </p:spTree>
    <p:extLst>
      <p:ext uri="{BB962C8B-B14F-4D97-AF65-F5344CB8AC3E}">
        <p14:creationId xmlns:p14="http://schemas.microsoft.com/office/powerpoint/2010/main" val="18046950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5" y="0"/>
            <a:ext cx="12191985" cy="4578350"/>
          </a:xfrm>
          <a:solidFill>
            <a:schemeClr val="bg1">
              <a:lumMod val="85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 name="Title 1"/>
          <p:cNvSpPr>
            <a:spLocks noGrp="1"/>
          </p:cNvSpPr>
          <p:nvPr>
            <p:ph type="title"/>
          </p:nvPr>
        </p:nvSpPr>
        <p:spPr>
          <a:xfrm>
            <a:off x="1097279" y="4799362"/>
            <a:ext cx="10113645" cy="743682"/>
          </a:xfrm>
        </p:spPr>
        <p:txBody>
          <a:bodyPr tIns="0" bIns="0" anchor="b">
            <a:noAutofit/>
          </a:bodyPr>
          <a:lstStyle>
            <a:lvl1pPr>
              <a:defRPr sz="3600" b="0">
                <a:solidFill>
                  <a:srgbClr val="FFFFFF"/>
                </a:solidFill>
              </a:defRPr>
            </a:lvl1pPr>
          </a:lstStyle>
          <a:p>
            <a:r>
              <a:rPr lang="en-US"/>
              <a:t>Click to edit Master title style</a:t>
            </a:r>
          </a:p>
        </p:txBody>
      </p:sp>
      <p:sp>
        <p:nvSpPr>
          <p:cNvPr id="4" name="Text Placeholder 3"/>
          <p:cNvSpPr>
            <a:spLocks noGrp="1"/>
          </p:cNvSpPr>
          <p:nvPr>
            <p:ph type="body" sz="half" idx="2"/>
          </p:nvPr>
        </p:nvSpPr>
        <p:spPr>
          <a:xfrm>
            <a:off x="1097279" y="5715000"/>
            <a:ext cx="10113264" cy="609600"/>
          </a:xfrm>
        </p:spPr>
        <p:txBody>
          <a:bodyPr lIns="91440" tIns="0" rIns="91440" bIns="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Box 8">
            <a:extLst>
              <a:ext uri="{FF2B5EF4-FFF2-40B4-BE49-F238E27FC236}">
                <a16:creationId xmlns:a16="http://schemas.microsoft.com/office/drawing/2014/main" id="{143B692F-1EDE-4C4A-B2F2-0E62B8AD1AA7}"/>
              </a:ext>
            </a:extLst>
          </p:cNvPr>
          <p:cNvSpPr txBox="1"/>
          <p:nvPr/>
        </p:nvSpPr>
        <p:spPr>
          <a:xfrm>
            <a:off x="293047" y="6490900"/>
            <a:ext cx="5883965" cy="276999"/>
          </a:xfrm>
          <a:prstGeom prst="rect">
            <a:avLst/>
          </a:prstGeom>
          <a:noFill/>
        </p:spPr>
        <p:txBody>
          <a:bodyPr wrap="square" rtlCol="0">
            <a:spAutoFit/>
          </a:bodyPr>
          <a:lstStyle/>
          <a:p>
            <a:r>
              <a:rPr lang="en-US" sz="1200">
                <a:solidFill>
                  <a:schemeClr val="bg2"/>
                </a:solidFill>
                <a:latin typeface="+mj-lt"/>
              </a:rPr>
              <a:t>JOINT COLLABORATIVE COMMITTEES</a:t>
            </a:r>
          </a:p>
        </p:txBody>
      </p:sp>
    </p:spTree>
    <p:extLst>
      <p:ext uri="{BB962C8B-B14F-4D97-AF65-F5344CB8AC3E}">
        <p14:creationId xmlns:p14="http://schemas.microsoft.com/office/powerpoint/2010/main" val="32074559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Questions-Comment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0" y="0"/>
            <a:ext cx="465429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9" name="TextBox 8">
            <a:extLst>
              <a:ext uri="{FF2B5EF4-FFF2-40B4-BE49-F238E27FC236}">
                <a16:creationId xmlns:a16="http://schemas.microsoft.com/office/drawing/2014/main" id="{6082B5DA-3FA3-4607-82AC-59791E93BD78}"/>
              </a:ext>
            </a:extLst>
          </p:cNvPr>
          <p:cNvSpPr txBox="1"/>
          <p:nvPr/>
        </p:nvSpPr>
        <p:spPr>
          <a:xfrm>
            <a:off x="293047" y="6490900"/>
            <a:ext cx="5883965" cy="276999"/>
          </a:xfrm>
          <a:prstGeom prst="rect">
            <a:avLst/>
          </a:prstGeom>
          <a:noFill/>
        </p:spPr>
        <p:txBody>
          <a:bodyPr wrap="square" rtlCol="0">
            <a:spAutoFit/>
          </a:bodyPr>
          <a:lstStyle/>
          <a:p>
            <a:r>
              <a:rPr lang="en-US" sz="1200">
                <a:solidFill>
                  <a:schemeClr val="bg1"/>
                </a:solidFill>
                <a:latin typeface="+mj-lt"/>
              </a:rPr>
              <a:t>JOINT COLLABORATIVE COMMITTEES</a:t>
            </a:r>
          </a:p>
        </p:txBody>
      </p:sp>
      <p:pic>
        <p:nvPicPr>
          <p:cNvPr id="7" name="Content Placeholder 12" descr="Chat with solid fill">
            <a:extLst>
              <a:ext uri="{FF2B5EF4-FFF2-40B4-BE49-F238E27FC236}">
                <a16:creationId xmlns:a16="http://schemas.microsoft.com/office/drawing/2014/main" id="{CD79CB2A-36E6-45DF-A512-226502393A3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04672" y="1759021"/>
            <a:ext cx="3339955" cy="3339955"/>
          </a:xfrm>
          <a:prstGeom prst="rect">
            <a:avLst/>
          </a:prstGeom>
        </p:spPr>
      </p:pic>
      <p:sp>
        <p:nvSpPr>
          <p:cNvPr id="10" name="TextBox 9">
            <a:extLst>
              <a:ext uri="{FF2B5EF4-FFF2-40B4-BE49-F238E27FC236}">
                <a16:creationId xmlns:a16="http://schemas.microsoft.com/office/drawing/2014/main" id="{3A90C343-AA3F-42EB-8482-49F391EDAD3D}"/>
              </a:ext>
            </a:extLst>
          </p:cNvPr>
          <p:cNvSpPr txBox="1"/>
          <p:nvPr/>
        </p:nvSpPr>
        <p:spPr>
          <a:xfrm>
            <a:off x="5331983" y="1997839"/>
            <a:ext cx="6361541" cy="2862322"/>
          </a:xfrm>
          <a:prstGeom prst="rect">
            <a:avLst/>
          </a:prstGeom>
          <a:noFill/>
        </p:spPr>
        <p:txBody>
          <a:bodyPr wrap="square" rtlCol="0">
            <a:spAutoFit/>
          </a:bodyPr>
          <a:lstStyle/>
          <a:p>
            <a:r>
              <a:rPr lang="en-US" sz="4500"/>
              <a:t>Thank you for your time.</a:t>
            </a:r>
          </a:p>
          <a:p>
            <a:endParaRPr lang="en-US" sz="4500"/>
          </a:p>
          <a:p>
            <a:r>
              <a:rPr lang="en-US" sz="4500"/>
              <a:t>Questions or Comments?</a:t>
            </a:r>
          </a:p>
        </p:txBody>
      </p:sp>
    </p:spTree>
    <p:extLst>
      <p:ext uri="{BB962C8B-B14F-4D97-AF65-F5344CB8AC3E}">
        <p14:creationId xmlns:p14="http://schemas.microsoft.com/office/powerpoint/2010/main" val="27133934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JCC Report - JCC">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6AFDD57-5B01-4112-AB13-5BB9AF02D919}"/>
              </a:ext>
            </a:extLst>
          </p:cNvPr>
          <p:cNvSpPr txBox="1"/>
          <p:nvPr/>
        </p:nvSpPr>
        <p:spPr>
          <a:xfrm>
            <a:off x="293047" y="6490900"/>
            <a:ext cx="5883965" cy="276999"/>
          </a:xfrm>
          <a:prstGeom prst="rect">
            <a:avLst/>
          </a:prstGeom>
          <a:noFill/>
        </p:spPr>
        <p:txBody>
          <a:bodyPr wrap="square" rtlCol="0">
            <a:spAutoFit/>
          </a:bodyPr>
          <a:lstStyle/>
          <a:p>
            <a:r>
              <a:rPr lang="en-US" sz="1200">
                <a:solidFill>
                  <a:schemeClr val="bg2"/>
                </a:solidFill>
                <a:latin typeface="+mj-lt"/>
              </a:rPr>
              <a:t>JOINT COLLABORATIVE COMMITTEES</a:t>
            </a:r>
          </a:p>
        </p:txBody>
      </p:sp>
      <p:sp>
        <p:nvSpPr>
          <p:cNvPr id="4" name="Text Placeholder 2">
            <a:extLst>
              <a:ext uri="{FF2B5EF4-FFF2-40B4-BE49-F238E27FC236}">
                <a16:creationId xmlns:a16="http://schemas.microsoft.com/office/drawing/2014/main" id="{135AE0EC-9455-4C5C-A70A-01B112D0A822}"/>
              </a:ext>
            </a:extLst>
          </p:cNvPr>
          <p:cNvSpPr>
            <a:spLocks noGrp="1"/>
          </p:cNvSpPr>
          <p:nvPr>
            <p:ph idx="1"/>
          </p:nvPr>
        </p:nvSpPr>
        <p:spPr>
          <a:xfrm>
            <a:off x="1097280" y="417424"/>
            <a:ext cx="10058400" cy="5569308"/>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438110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theme" Target="../theme/theme2.xml"/><Relationship Id="rId5" Type="http://schemas.openxmlformats.org/officeDocument/2006/relationships/slideLayout" Target="../slideLayouts/slideLayout13.xml"/><Relationship Id="rId4"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10" Type="http://schemas.openxmlformats.org/officeDocument/2006/relationships/image" Target="../media/image6.jpeg"/><Relationship Id="rId4" Type="http://schemas.openxmlformats.org/officeDocument/2006/relationships/slideLayout" Target="../slideLayouts/slideLayout20.xml"/><Relationship Id="rId9"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A0E3C-60E6-4F39-BC55-5F7C224E1F7C}"/>
              </a:ext>
            </a:extLst>
          </p:cNvPr>
          <p:cNvSpPr/>
          <p:nvPr/>
        </p:nvSpPr>
        <p:spPr>
          <a:xfrm>
            <a:off x="3175" y="6400800"/>
            <a:ext cx="12188825" cy="457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C5025DAC-8B93-4160-B017-3A274A5828C0}"/>
              </a:ext>
            </a:extLst>
          </p:cNvPr>
          <p:cNvCxnSpPr/>
          <p:nvPr/>
        </p:nvCxnSpPr>
        <p:spPr>
          <a:xfrm>
            <a:off x="1066800" y="1897380"/>
            <a:ext cx="100584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BEC4C34C-4877-4A81-8075-E757809FCBA8}"/>
              </a:ext>
            </a:extLst>
          </p:cNvPr>
          <p:cNvSpPr txBox="1"/>
          <p:nvPr/>
        </p:nvSpPr>
        <p:spPr>
          <a:xfrm>
            <a:off x="293047" y="6490900"/>
            <a:ext cx="5883965" cy="276999"/>
          </a:xfrm>
          <a:prstGeom prst="rect">
            <a:avLst/>
          </a:prstGeom>
          <a:noFill/>
        </p:spPr>
        <p:txBody>
          <a:bodyPr wrap="square" rtlCol="0">
            <a:spAutoFit/>
          </a:bodyPr>
          <a:lstStyle/>
          <a:p>
            <a:r>
              <a:rPr lang="en-US" sz="1200">
                <a:solidFill>
                  <a:schemeClr val="bg2"/>
                </a:solidFill>
                <a:latin typeface="+mj-lt"/>
              </a:rPr>
              <a:t>JOINT COLLABORATIVE COMMITTEES</a:t>
            </a:r>
          </a:p>
        </p:txBody>
      </p:sp>
    </p:spTree>
    <p:extLst>
      <p:ext uri="{BB962C8B-B14F-4D97-AF65-F5344CB8AC3E}">
        <p14:creationId xmlns:p14="http://schemas.microsoft.com/office/powerpoint/2010/main" val="9427177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txStyles>
    <p:titleStyle>
      <a:lvl1pPr algn="l" defTabSz="914400" rtl="0" eaLnBrk="1" latinLnBrk="0" hangingPunct="1">
        <a:lnSpc>
          <a:spcPct val="90000"/>
        </a:lnSpc>
        <a:spcBef>
          <a:spcPct val="0"/>
        </a:spcBef>
        <a:buNone/>
        <a:defRPr sz="4500" i="0" kern="1200" spc="-50" baseline="0">
          <a:solidFill>
            <a:schemeClr val="accent5"/>
          </a:solidFill>
          <a:latin typeface="Arial Nova" panose="020B0504020202020204" pitchFamily="34" charset="0"/>
          <a:ea typeface="+mj-ea"/>
          <a:cs typeface="+mj-cs"/>
        </a:defRPr>
      </a:lvl1pPr>
    </p:titleStyle>
    <p:bodyStyle>
      <a:lvl1pPr marL="0" indent="0" algn="l" defTabSz="914400" rtl="0" eaLnBrk="1" latinLnBrk="0" hangingPunct="1">
        <a:lnSpc>
          <a:spcPct val="110000"/>
        </a:lnSpc>
        <a:spcBef>
          <a:spcPts val="1200"/>
        </a:spcBef>
        <a:spcAft>
          <a:spcPts val="200"/>
        </a:spcAft>
        <a:buClr>
          <a:schemeClr val="accent6"/>
        </a:buClr>
        <a:buSzPct val="100000"/>
        <a:buFont typeface="Wingdings" panose="05000000000000000000" pitchFamily="2" charset="2"/>
        <a:buNone/>
        <a:defRPr sz="2000" kern="1200" baseline="0">
          <a:solidFill>
            <a:schemeClr val="accent5"/>
          </a:solidFill>
          <a:latin typeface="Arial Nova" panose="020B0504020202020204" pitchFamily="34" charset="0"/>
          <a:ea typeface="+mn-ea"/>
          <a:cs typeface="+mn-cs"/>
        </a:defRPr>
      </a:lvl1pPr>
      <a:lvl2pPr marL="384048" indent="-182880" algn="l" defTabSz="914400" rtl="0" eaLnBrk="1" latinLnBrk="0" hangingPunct="1">
        <a:lnSpc>
          <a:spcPct val="100000"/>
        </a:lnSpc>
        <a:spcBef>
          <a:spcPts val="200"/>
        </a:spcBef>
        <a:spcAft>
          <a:spcPts val="400"/>
        </a:spcAft>
        <a:buClr>
          <a:schemeClr val="tx2"/>
        </a:buClr>
        <a:buFont typeface="Wingdings" panose="05000000000000000000" pitchFamily="2" charset="2"/>
        <a:buChar char="§"/>
        <a:defRPr sz="2000" kern="1200" baseline="0">
          <a:solidFill>
            <a:schemeClr val="accent5"/>
          </a:solidFill>
          <a:latin typeface="Arial Nova" panose="020B0504020202020204" pitchFamily="34" charset="0"/>
          <a:ea typeface="+mn-ea"/>
          <a:cs typeface="+mn-cs"/>
        </a:defRPr>
      </a:lvl2pPr>
      <a:lvl3pPr marL="566928" indent="-182880" algn="l" defTabSz="914400" rtl="0" eaLnBrk="1" latinLnBrk="0" hangingPunct="1">
        <a:lnSpc>
          <a:spcPct val="100000"/>
        </a:lnSpc>
        <a:spcBef>
          <a:spcPts val="200"/>
        </a:spcBef>
        <a:spcAft>
          <a:spcPts val="400"/>
        </a:spcAft>
        <a:buClr>
          <a:schemeClr val="tx2"/>
        </a:buClr>
        <a:buFont typeface="Wingdings" panose="05000000000000000000" pitchFamily="2" charset="2"/>
        <a:buChar char="§"/>
        <a:defRPr sz="2000" kern="1200" baseline="0">
          <a:solidFill>
            <a:schemeClr val="accent5"/>
          </a:solidFill>
          <a:latin typeface="Arial Nova" panose="020B0504020202020204" pitchFamily="34" charset="0"/>
          <a:ea typeface="+mn-ea"/>
          <a:cs typeface="+mn-cs"/>
        </a:defRPr>
      </a:lvl3pPr>
      <a:lvl4pPr marL="749808" indent="-182880" algn="l" defTabSz="914400" rtl="0" eaLnBrk="1" latinLnBrk="0" hangingPunct="1">
        <a:lnSpc>
          <a:spcPct val="100000"/>
        </a:lnSpc>
        <a:spcBef>
          <a:spcPts val="200"/>
        </a:spcBef>
        <a:spcAft>
          <a:spcPts val="400"/>
        </a:spcAft>
        <a:buClr>
          <a:schemeClr val="tx2"/>
        </a:buClr>
        <a:buFont typeface="Wingdings" panose="05000000000000000000" pitchFamily="2" charset="2"/>
        <a:buChar char="§"/>
        <a:defRPr sz="2000" kern="1200" baseline="0">
          <a:solidFill>
            <a:schemeClr val="accent5"/>
          </a:solidFill>
          <a:latin typeface="Arial Nova" panose="020B0504020202020204" pitchFamily="34" charset="0"/>
          <a:ea typeface="+mn-ea"/>
          <a:cs typeface="+mn-cs"/>
        </a:defRPr>
      </a:lvl4pPr>
      <a:lvl5pPr marL="932688" indent="-182880" algn="l" defTabSz="914400" rtl="0" eaLnBrk="1" latinLnBrk="0" hangingPunct="1">
        <a:lnSpc>
          <a:spcPct val="100000"/>
        </a:lnSpc>
        <a:spcBef>
          <a:spcPts val="200"/>
        </a:spcBef>
        <a:spcAft>
          <a:spcPts val="400"/>
        </a:spcAft>
        <a:buClr>
          <a:schemeClr val="tx2"/>
        </a:buClr>
        <a:buFont typeface="Wingdings" panose="05000000000000000000" pitchFamily="2" charset="2"/>
        <a:buChar char="§"/>
        <a:defRPr sz="2000" kern="1200" baseline="0">
          <a:solidFill>
            <a:schemeClr val="accent5"/>
          </a:solidFill>
          <a:latin typeface="Arial Nova" panose="020B0504020202020204" pitchFamily="34" charset="0"/>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A0E3C-60E6-4F39-BC55-5F7C224E1F7C}"/>
              </a:ext>
            </a:extLst>
          </p:cNvPr>
          <p:cNvSpPr/>
          <p:nvPr/>
        </p:nvSpPr>
        <p:spPr>
          <a:xfrm>
            <a:off x="3175" y="6400800"/>
            <a:ext cx="12188825" cy="457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 name="Text Placeholder 2"/>
          <p:cNvSpPr>
            <a:spLocks noGrp="1"/>
          </p:cNvSpPr>
          <p:nvPr>
            <p:ph type="body" idx="1"/>
          </p:nvPr>
        </p:nvSpPr>
        <p:spPr>
          <a:xfrm>
            <a:off x="1097280" y="417427"/>
            <a:ext cx="10058400" cy="557793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04235002"/>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Lst>
  <p:txStyles>
    <p:titleStyle>
      <a:lvl1pPr algn="l" defTabSz="914400" rtl="0" eaLnBrk="1" latinLnBrk="0" hangingPunct="1">
        <a:lnSpc>
          <a:spcPct val="90000"/>
        </a:lnSpc>
        <a:spcBef>
          <a:spcPct val="0"/>
        </a:spcBef>
        <a:buNone/>
        <a:defRPr sz="4500" i="0" kern="1200" spc="-50" baseline="0">
          <a:solidFill>
            <a:schemeClr val="accent5"/>
          </a:solidFill>
          <a:latin typeface="Arial Nova" panose="020B0504020202020204" pitchFamily="34" charset="0"/>
          <a:ea typeface="+mj-ea"/>
          <a:cs typeface="+mj-cs"/>
        </a:defRPr>
      </a:lvl1pPr>
    </p:titleStyle>
    <p:bodyStyle>
      <a:lvl1pPr marL="0" indent="0" algn="l" defTabSz="914400" rtl="0" eaLnBrk="1" latinLnBrk="0" hangingPunct="1">
        <a:lnSpc>
          <a:spcPct val="110000"/>
        </a:lnSpc>
        <a:spcBef>
          <a:spcPts val="1200"/>
        </a:spcBef>
        <a:spcAft>
          <a:spcPts val="200"/>
        </a:spcAft>
        <a:buClr>
          <a:schemeClr val="accent6"/>
        </a:buClr>
        <a:buSzPct val="100000"/>
        <a:buFont typeface="Wingdings" panose="05000000000000000000" pitchFamily="2" charset="2"/>
        <a:buNone/>
        <a:defRPr sz="2000" kern="1200" baseline="0">
          <a:solidFill>
            <a:schemeClr val="accent5"/>
          </a:solidFill>
          <a:latin typeface="Arial Nova" panose="020B0504020202020204" pitchFamily="34" charset="0"/>
          <a:ea typeface="+mn-ea"/>
          <a:cs typeface="+mn-cs"/>
        </a:defRPr>
      </a:lvl1pPr>
      <a:lvl2pPr marL="384048" indent="-182880" algn="l" defTabSz="914400" rtl="0" eaLnBrk="1" latinLnBrk="0" hangingPunct="1">
        <a:lnSpc>
          <a:spcPct val="100000"/>
        </a:lnSpc>
        <a:spcBef>
          <a:spcPts val="200"/>
        </a:spcBef>
        <a:spcAft>
          <a:spcPts val="400"/>
        </a:spcAft>
        <a:buClr>
          <a:schemeClr val="tx2"/>
        </a:buClr>
        <a:buFont typeface="Wingdings" panose="05000000000000000000" pitchFamily="2" charset="2"/>
        <a:buChar char="§"/>
        <a:defRPr sz="2000" kern="1200" baseline="0">
          <a:solidFill>
            <a:schemeClr val="accent5"/>
          </a:solidFill>
          <a:latin typeface="Arial Nova" panose="020B0504020202020204" pitchFamily="34" charset="0"/>
          <a:ea typeface="+mn-ea"/>
          <a:cs typeface="+mn-cs"/>
        </a:defRPr>
      </a:lvl2pPr>
      <a:lvl3pPr marL="566928" indent="-182880" algn="l" defTabSz="914400" rtl="0" eaLnBrk="1" latinLnBrk="0" hangingPunct="1">
        <a:lnSpc>
          <a:spcPct val="100000"/>
        </a:lnSpc>
        <a:spcBef>
          <a:spcPts val="200"/>
        </a:spcBef>
        <a:spcAft>
          <a:spcPts val="400"/>
        </a:spcAft>
        <a:buClr>
          <a:schemeClr val="tx2"/>
        </a:buClr>
        <a:buFont typeface="Wingdings" panose="05000000000000000000" pitchFamily="2" charset="2"/>
        <a:buChar char="§"/>
        <a:defRPr sz="2000" kern="1200" baseline="0">
          <a:solidFill>
            <a:schemeClr val="accent5"/>
          </a:solidFill>
          <a:latin typeface="Arial Nova" panose="020B0504020202020204" pitchFamily="34" charset="0"/>
          <a:ea typeface="+mn-ea"/>
          <a:cs typeface="+mn-cs"/>
        </a:defRPr>
      </a:lvl3pPr>
      <a:lvl4pPr marL="749808" indent="-182880" algn="l" defTabSz="914400" rtl="0" eaLnBrk="1" latinLnBrk="0" hangingPunct="1">
        <a:lnSpc>
          <a:spcPct val="100000"/>
        </a:lnSpc>
        <a:spcBef>
          <a:spcPts val="200"/>
        </a:spcBef>
        <a:spcAft>
          <a:spcPts val="400"/>
        </a:spcAft>
        <a:buClr>
          <a:schemeClr val="tx2"/>
        </a:buClr>
        <a:buFont typeface="Wingdings" panose="05000000000000000000" pitchFamily="2" charset="2"/>
        <a:buChar char="§"/>
        <a:defRPr sz="2000" kern="1200" baseline="0">
          <a:solidFill>
            <a:schemeClr val="accent5"/>
          </a:solidFill>
          <a:latin typeface="Arial Nova" panose="020B0504020202020204" pitchFamily="34" charset="0"/>
          <a:ea typeface="+mn-ea"/>
          <a:cs typeface="+mn-cs"/>
        </a:defRPr>
      </a:lvl4pPr>
      <a:lvl5pPr marL="932688" indent="-182880" algn="l" defTabSz="914400" rtl="0" eaLnBrk="1" latinLnBrk="0" hangingPunct="1">
        <a:lnSpc>
          <a:spcPct val="100000"/>
        </a:lnSpc>
        <a:spcBef>
          <a:spcPts val="200"/>
        </a:spcBef>
        <a:spcAft>
          <a:spcPts val="400"/>
        </a:spcAft>
        <a:buClr>
          <a:schemeClr val="tx2"/>
        </a:buClr>
        <a:buFont typeface="Wingdings" panose="05000000000000000000" pitchFamily="2" charset="2"/>
        <a:buChar char="§"/>
        <a:defRPr sz="2000" kern="1200" baseline="0">
          <a:solidFill>
            <a:schemeClr val="accent5"/>
          </a:solidFill>
          <a:latin typeface="Arial Nova" panose="020B0504020202020204" pitchFamily="34" charset="0"/>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1752600"/>
            <a:ext cx="12192000" cy="3733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8" name="Picture 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059017" y="204957"/>
            <a:ext cx="4073964" cy="1160349"/>
          </a:xfrm>
          <a:prstGeom prst="rect">
            <a:avLst/>
          </a:prstGeom>
        </p:spPr>
      </p:pic>
      <p:pic>
        <p:nvPicPr>
          <p:cNvPr id="9" name="Picture 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909259" y="5562600"/>
            <a:ext cx="4365460" cy="1247274"/>
          </a:xfrm>
          <a:prstGeom prst="rect">
            <a:avLst/>
          </a:prstGeom>
        </p:spPr>
      </p:pic>
    </p:spTree>
    <p:extLst>
      <p:ext uri="{BB962C8B-B14F-4D97-AF65-F5344CB8AC3E}">
        <p14:creationId xmlns:p14="http://schemas.microsoft.com/office/powerpoint/2010/main" val="601759230"/>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0"/>
            <a:ext cx="1524000" cy="1857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Rectangle 7"/>
          <p:cNvSpPr/>
          <p:nvPr userDrawn="1"/>
        </p:nvSpPr>
        <p:spPr>
          <a:xfrm>
            <a:off x="1524000" y="0"/>
            <a:ext cx="10668000" cy="1857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Rectangle 10"/>
          <p:cNvSpPr/>
          <p:nvPr userDrawn="1"/>
        </p:nvSpPr>
        <p:spPr>
          <a:xfrm>
            <a:off x="0" y="6672262"/>
            <a:ext cx="1524000" cy="1857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Rectangle 11"/>
          <p:cNvSpPr/>
          <p:nvPr userDrawn="1"/>
        </p:nvSpPr>
        <p:spPr>
          <a:xfrm>
            <a:off x="1524000" y="6672262"/>
            <a:ext cx="10668000" cy="1857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2" name="Picture 1"/>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982200" y="5867400"/>
            <a:ext cx="2023245" cy="576262"/>
          </a:xfrm>
          <a:prstGeom prst="rect">
            <a:avLst/>
          </a:prstGeom>
        </p:spPr>
      </p:pic>
    </p:spTree>
    <p:extLst>
      <p:ext uri="{BB962C8B-B14F-4D97-AF65-F5344CB8AC3E}">
        <p14:creationId xmlns:p14="http://schemas.microsoft.com/office/powerpoint/2010/main" val="3742089045"/>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Lst>
  <p:txStyles>
    <p:titleStyle>
      <a:lvl1pPr algn="ctr" defTabSz="914400" rtl="0" eaLnBrk="1" latinLnBrk="0" hangingPunct="1">
        <a:lnSpc>
          <a:spcPct val="90000"/>
        </a:lnSpc>
        <a:spcBef>
          <a:spcPct val="0"/>
        </a:spcBef>
        <a:buNone/>
        <a:defRPr sz="4400" b="0" kern="1200">
          <a:solidFill>
            <a:schemeClr val="accent2"/>
          </a:solidFill>
          <a:latin typeface="+mn-lt"/>
          <a:ea typeface="+mj-ea"/>
          <a:cs typeface="+mj-cs"/>
        </a:defRPr>
      </a:lvl1pPr>
    </p:titleStyle>
    <p:bodyStyle>
      <a:lvl1pPr marL="228600" indent="-228600" algn="l" defTabSz="914400" rtl="0" eaLnBrk="1" latinLnBrk="0" hangingPunct="1">
        <a:lnSpc>
          <a:spcPct val="90000"/>
        </a:lnSpc>
        <a:spcBef>
          <a:spcPts val="1000"/>
        </a:spcBef>
        <a:buClr>
          <a:schemeClr val="accent2"/>
        </a:buClr>
        <a:buFont typeface="Wingdings" panose="05000000000000000000" pitchFamily="2" charset="2"/>
        <a:buChar char=""/>
        <a:defRPr sz="2800" kern="1200">
          <a:solidFill>
            <a:schemeClr val="accent4"/>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Wingdings" panose="05000000000000000000" pitchFamily="2" charset="2"/>
        <a:buChar char=""/>
        <a:defRPr sz="2400" kern="1200">
          <a:solidFill>
            <a:schemeClr val="accent4"/>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Wingdings" panose="05000000000000000000"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Wingdings" panose="05000000000000000000" pitchFamily="2" charset="2"/>
        <a:buChar char=""/>
        <a:defRPr sz="1800" kern="1200">
          <a:solidFill>
            <a:schemeClr val="accent4"/>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Wingdings" panose="05000000000000000000" pitchFamily="2" charset="2"/>
        <a:buChar char=""/>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6" pos="7488">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image" Target="../media/image30.sv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2.svg"/></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hyperlink" Target="https://www.sharedcarelearningcentre.ca/" TargetMode="External"/><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image" Target="../media/image36.png"/><Relationship Id="rId4" Type="http://schemas.openxmlformats.org/officeDocument/2006/relationships/image" Target="../media/image35.jpe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8.svg"/></Relationships>
</file>

<file path=ppt/slides/_rels/slide1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17.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png"/><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r>
              <a:rPr lang="en-CA" dirty="0"/>
              <a:t>April 7, 2025</a:t>
            </a:r>
          </a:p>
        </p:txBody>
      </p:sp>
      <p:sp>
        <p:nvSpPr>
          <p:cNvPr id="5" name="Title 4">
            <a:extLst>
              <a:ext uri="{FF2B5EF4-FFF2-40B4-BE49-F238E27FC236}">
                <a16:creationId xmlns:a16="http://schemas.microsoft.com/office/drawing/2014/main" id="{709564FE-3A7B-EEEE-9F97-72EE2CDB44CF}"/>
              </a:ext>
            </a:extLst>
          </p:cNvPr>
          <p:cNvSpPr>
            <a:spLocks noGrp="1"/>
          </p:cNvSpPr>
          <p:nvPr>
            <p:ph type="ctrTitle"/>
          </p:nvPr>
        </p:nvSpPr>
        <p:spPr/>
        <p:txBody>
          <a:bodyPr/>
          <a:lstStyle/>
          <a:p>
            <a:r>
              <a:rPr lang="en-US" dirty="0"/>
              <a:t>Shared Care </a:t>
            </a:r>
            <a:br>
              <a:rPr lang="en-US" dirty="0"/>
            </a:br>
            <a:r>
              <a:rPr lang="en-US" dirty="0"/>
              <a:t>Evaluation Webinar</a:t>
            </a:r>
          </a:p>
        </p:txBody>
      </p:sp>
    </p:spTree>
    <p:extLst>
      <p:ext uri="{BB962C8B-B14F-4D97-AF65-F5344CB8AC3E}">
        <p14:creationId xmlns:p14="http://schemas.microsoft.com/office/powerpoint/2010/main" val="12748128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D1A9D61-3B34-C9C9-BF89-21FE6E4FA27F}"/>
              </a:ext>
            </a:extLst>
          </p:cNvPr>
          <p:cNvSpPr>
            <a:spLocks noGrp="1"/>
          </p:cNvSpPr>
          <p:nvPr>
            <p:ph type="title"/>
          </p:nvPr>
        </p:nvSpPr>
        <p:spPr/>
        <p:txBody>
          <a:bodyPr/>
          <a:lstStyle/>
          <a:p>
            <a:r>
              <a:rPr lang="en-CA"/>
              <a:t>Why are we here today?</a:t>
            </a:r>
          </a:p>
        </p:txBody>
      </p:sp>
      <p:sp>
        <p:nvSpPr>
          <p:cNvPr id="6" name="Content Placeholder 5">
            <a:extLst>
              <a:ext uri="{FF2B5EF4-FFF2-40B4-BE49-F238E27FC236}">
                <a16:creationId xmlns:a16="http://schemas.microsoft.com/office/drawing/2014/main" id="{1EBDEE47-1BA0-81B2-B836-3E9757FB051D}"/>
              </a:ext>
            </a:extLst>
          </p:cNvPr>
          <p:cNvSpPr>
            <a:spLocks noGrp="1"/>
          </p:cNvSpPr>
          <p:nvPr>
            <p:ph idx="1"/>
          </p:nvPr>
        </p:nvSpPr>
        <p:spPr>
          <a:xfrm>
            <a:off x="1097281" y="2010665"/>
            <a:ext cx="10058399" cy="3760891"/>
          </a:xfrm>
        </p:spPr>
        <p:txBody>
          <a:bodyPr/>
          <a:lstStyle/>
          <a:p>
            <a:r>
              <a:rPr lang="en-CA" b="1"/>
              <a:t>We’re here to:</a:t>
            </a:r>
          </a:p>
          <a:p>
            <a:pPr marL="342900" lvl="0" indent="-342900">
              <a:lnSpc>
                <a:spcPct val="107000"/>
              </a:lnSpc>
              <a:buFont typeface="Courier New" panose="02070309020205020404" pitchFamily="49" charset="0"/>
              <a:buChar char="o"/>
            </a:pPr>
            <a:r>
              <a:rPr lang="en-CA" sz="1800" kern="100">
                <a:effectLst/>
                <a:latin typeface="+mn-lt"/>
                <a:ea typeface="Aptos" panose="020B0004020202020204" pitchFamily="34" charset="0"/>
                <a:cs typeface="Arial" panose="020B0604020202020204" pitchFamily="34" charset="0"/>
              </a:rPr>
              <a:t>Share the updated evaluation plan template</a:t>
            </a:r>
          </a:p>
          <a:p>
            <a:pPr marL="342900" lvl="0" indent="-342900">
              <a:lnSpc>
                <a:spcPct val="107000"/>
              </a:lnSpc>
              <a:buFont typeface="Courier New" panose="02070309020205020404" pitchFamily="49" charset="0"/>
              <a:buChar char="o"/>
            </a:pPr>
            <a:r>
              <a:rPr lang="en-CA" sz="1800" kern="100">
                <a:effectLst/>
                <a:latin typeface="+mn-lt"/>
                <a:ea typeface="Aptos" panose="020B0004020202020204" pitchFamily="34" charset="0"/>
                <a:cs typeface="Arial" panose="020B0604020202020204" pitchFamily="34" charset="0"/>
              </a:rPr>
              <a:t>Talk about why it matters and how it came to be</a:t>
            </a:r>
          </a:p>
          <a:p>
            <a:pPr marL="342900" lvl="0" indent="-342900">
              <a:lnSpc>
                <a:spcPct val="107000"/>
              </a:lnSpc>
              <a:buFont typeface="Courier New" panose="02070309020205020404" pitchFamily="49" charset="0"/>
              <a:buChar char="o"/>
            </a:pPr>
            <a:r>
              <a:rPr lang="en-CA" sz="1800" kern="100">
                <a:effectLst/>
                <a:latin typeface="+mn-lt"/>
                <a:ea typeface="Aptos" panose="020B0004020202020204" pitchFamily="34" charset="0"/>
                <a:cs typeface="Arial" panose="020B0604020202020204" pitchFamily="34" charset="0"/>
              </a:rPr>
              <a:t>Explore what’s changed and what stays the same</a:t>
            </a:r>
          </a:p>
          <a:p>
            <a:pPr marL="342900" lvl="0" indent="-342900">
              <a:lnSpc>
                <a:spcPct val="107000"/>
              </a:lnSpc>
              <a:spcAft>
                <a:spcPts val="800"/>
              </a:spcAft>
              <a:buFont typeface="Courier New" panose="02070309020205020404" pitchFamily="49" charset="0"/>
              <a:buChar char="o"/>
            </a:pPr>
            <a:r>
              <a:rPr lang="en-CA" sz="1800" kern="100">
                <a:latin typeface="+mn-lt"/>
                <a:ea typeface="Aptos" panose="020B0004020202020204" pitchFamily="34" charset="0"/>
                <a:cs typeface="Arial" panose="020B0604020202020204" pitchFamily="34" charset="0"/>
              </a:rPr>
              <a:t>Answer your questions and hear your thoughts</a:t>
            </a:r>
            <a:endParaRPr lang="en-CA" sz="1800" kern="100">
              <a:effectLst/>
              <a:latin typeface="+mn-lt"/>
              <a:ea typeface="Aptos" panose="020B0004020202020204" pitchFamily="34" charset="0"/>
              <a:cs typeface="Arial" panose="020B0604020202020204" pitchFamily="34" charset="0"/>
            </a:endParaRPr>
          </a:p>
          <a:p>
            <a:endParaRPr lang="en-CA"/>
          </a:p>
          <a:p>
            <a:endParaRPr lang="en-CA"/>
          </a:p>
        </p:txBody>
      </p:sp>
      <p:pic>
        <p:nvPicPr>
          <p:cNvPr id="3" name="Picture 2">
            <a:extLst>
              <a:ext uri="{FF2B5EF4-FFF2-40B4-BE49-F238E27FC236}">
                <a16:creationId xmlns:a16="http://schemas.microsoft.com/office/drawing/2014/main" id="{3F68C808-B956-D318-130E-C940AA570ADA}"/>
              </a:ext>
            </a:extLst>
          </p:cNvPr>
          <p:cNvPicPr>
            <a:picLocks noChangeAspect="1"/>
          </p:cNvPicPr>
          <p:nvPr/>
        </p:nvPicPr>
        <p:blipFill>
          <a:blip r:embed="rId3"/>
          <a:stretch>
            <a:fillRect/>
          </a:stretch>
        </p:blipFill>
        <p:spPr>
          <a:xfrm>
            <a:off x="6662057" y="2116738"/>
            <a:ext cx="4432663" cy="3928123"/>
          </a:xfrm>
          <a:prstGeom prst="rect">
            <a:avLst/>
          </a:prstGeom>
        </p:spPr>
      </p:pic>
      <p:sp>
        <p:nvSpPr>
          <p:cNvPr id="4" name="TextBox 3">
            <a:extLst>
              <a:ext uri="{FF2B5EF4-FFF2-40B4-BE49-F238E27FC236}">
                <a16:creationId xmlns:a16="http://schemas.microsoft.com/office/drawing/2014/main" id="{9F402A05-FE92-189E-8C25-5784AEF16111}"/>
              </a:ext>
            </a:extLst>
          </p:cNvPr>
          <p:cNvSpPr txBox="1"/>
          <p:nvPr/>
        </p:nvSpPr>
        <p:spPr>
          <a:xfrm>
            <a:off x="9497324" y="6020018"/>
            <a:ext cx="3897086" cy="215444"/>
          </a:xfrm>
          <a:prstGeom prst="rect">
            <a:avLst/>
          </a:prstGeom>
          <a:noFill/>
        </p:spPr>
        <p:txBody>
          <a:bodyPr wrap="square" rtlCol="0">
            <a:spAutoFit/>
          </a:bodyPr>
          <a:lstStyle/>
          <a:p>
            <a:r>
              <a:rPr lang="en-CA" sz="800" i="1"/>
              <a:t>Photo credit: The </a:t>
            </a:r>
            <a:r>
              <a:rPr lang="en-GB" sz="800" i="1"/>
              <a:t>Whistler Insider</a:t>
            </a:r>
            <a:endParaRPr lang="en-CA" sz="800" i="1"/>
          </a:p>
        </p:txBody>
      </p:sp>
    </p:spTree>
    <p:extLst>
      <p:ext uri="{BB962C8B-B14F-4D97-AF65-F5344CB8AC3E}">
        <p14:creationId xmlns:p14="http://schemas.microsoft.com/office/powerpoint/2010/main" val="26422735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0DF40-005C-18A2-D827-987092CB73EB}"/>
              </a:ext>
            </a:extLst>
          </p:cNvPr>
          <p:cNvSpPr>
            <a:spLocks noGrp="1"/>
          </p:cNvSpPr>
          <p:nvPr>
            <p:ph type="title"/>
          </p:nvPr>
        </p:nvSpPr>
        <p:spPr/>
        <p:txBody>
          <a:bodyPr/>
          <a:lstStyle/>
          <a:p>
            <a:r>
              <a:rPr lang="en-GB"/>
              <a:t>What was the origin of this decision and who was consulted?</a:t>
            </a:r>
            <a:endParaRPr lang="en-CA"/>
          </a:p>
        </p:txBody>
      </p:sp>
      <p:graphicFrame>
        <p:nvGraphicFramePr>
          <p:cNvPr id="6" name="Content Placeholder 5">
            <a:extLst>
              <a:ext uri="{FF2B5EF4-FFF2-40B4-BE49-F238E27FC236}">
                <a16:creationId xmlns:a16="http://schemas.microsoft.com/office/drawing/2014/main" id="{88AAD013-4FEF-414E-3103-B2A3994D2042}"/>
              </a:ext>
            </a:extLst>
          </p:cNvPr>
          <p:cNvGraphicFramePr>
            <a:graphicFrameLocks noGrp="1"/>
          </p:cNvGraphicFramePr>
          <p:nvPr>
            <p:ph idx="1"/>
            <p:extLst>
              <p:ext uri="{D42A27DB-BD31-4B8C-83A1-F6EECF244321}">
                <p14:modId xmlns:p14="http://schemas.microsoft.com/office/powerpoint/2010/main" val="4206751779"/>
              </p:ext>
            </p:extLst>
          </p:nvPr>
        </p:nvGraphicFramePr>
        <p:xfrm>
          <a:off x="883534" y="2108200"/>
          <a:ext cx="10795321" cy="37607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extBox 9">
            <a:extLst>
              <a:ext uri="{FF2B5EF4-FFF2-40B4-BE49-F238E27FC236}">
                <a16:creationId xmlns:a16="http://schemas.microsoft.com/office/drawing/2014/main" id="{EF929865-D1C2-F902-0C7C-D5AE3DC8D5E1}"/>
              </a:ext>
            </a:extLst>
          </p:cNvPr>
          <p:cNvSpPr txBox="1"/>
          <p:nvPr/>
        </p:nvSpPr>
        <p:spPr>
          <a:xfrm>
            <a:off x="1096962" y="2108200"/>
            <a:ext cx="7184889" cy="400110"/>
          </a:xfrm>
          <a:prstGeom prst="rect">
            <a:avLst/>
          </a:prstGeom>
          <a:noFill/>
        </p:spPr>
        <p:txBody>
          <a:bodyPr wrap="square" rtlCol="0">
            <a:spAutoFit/>
          </a:bodyPr>
          <a:lstStyle/>
          <a:p>
            <a:r>
              <a:rPr lang="en-GB" sz="2000" b="1"/>
              <a:t>A look at the process behind the updated evaluation template:</a:t>
            </a:r>
            <a:endParaRPr lang="en-CA" sz="2000" b="1"/>
          </a:p>
        </p:txBody>
      </p:sp>
    </p:spTree>
    <p:extLst>
      <p:ext uri="{BB962C8B-B14F-4D97-AF65-F5344CB8AC3E}">
        <p14:creationId xmlns:p14="http://schemas.microsoft.com/office/powerpoint/2010/main" val="13401391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Step 1">
            <a:extLst>
              <a:ext uri="{FF2B5EF4-FFF2-40B4-BE49-F238E27FC236}">
                <a16:creationId xmlns:a16="http://schemas.microsoft.com/office/drawing/2014/main" id="{697CD5C5-20E3-5B62-D3DE-4543982FE834}"/>
              </a:ext>
            </a:extLst>
          </p:cNvPr>
          <p:cNvGrpSpPr/>
          <p:nvPr/>
        </p:nvGrpSpPr>
        <p:grpSpPr>
          <a:xfrm>
            <a:off x="2118416" y="810822"/>
            <a:ext cx="7355916" cy="941860"/>
            <a:chOff x="208289" y="3588380"/>
            <a:chExt cx="7355916" cy="941860"/>
          </a:xfrm>
        </p:grpSpPr>
        <p:sp>
          <p:nvSpPr>
            <p:cNvPr id="4" name="Blurb">
              <a:extLst>
                <a:ext uri="{FF2B5EF4-FFF2-40B4-BE49-F238E27FC236}">
                  <a16:creationId xmlns:a16="http://schemas.microsoft.com/office/drawing/2014/main" id="{14C1FBDA-5620-FD1B-7DE3-993E5D811F22}"/>
                </a:ext>
              </a:extLst>
            </p:cNvPr>
            <p:cNvSpPr txBox="1"/>
            <p:nvPr/>
          </p:nvSpPr>
          <p:spPr>
            <a:xfrm>
              <a:off x="208289" y="3883909"/>
              <a:ext cx="7355916" cy="646331"/>
            </a:xfrm>
            <a:prstGeom prst="rect">
              <a:avLst/>
            </a:prstGeom>
            <a:noFill/>
            <a:ln w="19050">
              <a:solidFill>
                <a:schemeClr val="accent4"/>
              </a:solidFill>
            </a:ln>
          </p:spPr>
          <p:txBody>
            <a:bodyPr wrap="square" lIns="108000" tIns="45720" rIns="108000" bIns="45720" rtlCol="0" anchor="t">
              <a:spAutoFit/>
            </a:bodyPr>
            <a:lstStyle/>
            <a:p>
              <a:pPr marL="171450" indent="-171450">
                <a:buFont typeface="Wingdings" panose="05000000000000000000" pitchFamily="2" charset="2"/>
                <a:buChar char="Ø"/>
              </a:pPr>
              <a:r>
                <a:rPr lang="en-CA" sz="1200">
                  <a:solidFill>
                    <a:schemeClr val="tx1"/>
                  </a:solidFill>
                  <a:latin typeface="Segoe UI (Body)"/>
                  <a:cs typeface="Segoe UI Semibold"/>
                </a:rPr>
                <a:t>Shared Care liaisons will review all submitted EOIs and project proposals and outline to Shared Care </a:t>
              </a:r>
              <a:r>
                <a:rPr lang="en-CA" sz="1200">
                  <a:latin typeface="Segoe UI (Body)"/>
                  <a:cs typeface="Segoe UI Semibold"/>
                </a:rPr>
                <a:t>project team</a:t>
              </a:r>
              <a:r>
                <a:rPr lang="en-CA" sz="1200">
                  <a:solidFill>
                    <a:schemeClr val="tx1"/>
                  </a:solidFill>
                  <a:latin typeface="Segoe UI (Body)"/>
                  <a:cs typeface="Segoe UI Semibold"/>
                </a:rPr>
                <a:t>s the two options for evaluation support.</a:t>
              </a:r>
              <a:endParaRPr lang="en-US">
                <a:solidFill>
                  <a:schemeClr val="tx1"/>
                </a:solidFill>
                <a:latin typeface="Segoe UI (Body)"/>
                <a:cs typeface="Segoe UI Semibold"/>
              </a:endParaRPr>
            </a:p>
            <a:p>
              <a:pPr marL="171450" indent="-171450">
                <a:buFont typeface="Wingdings" panose="05000000000000000000" pitchFamily="2" charset="2"/>
                <a:buChar char="Ø"/>
              </a:pPr>
              <a:r>
                <a:rPr lang="en-CA" sz="1200">
                  <a:solidFill>
                    <a:schemeClr val="tx1"/>
                  </a:solidFill>
                  <a:latin typeface="Segoe UI (Body)"/>
                  <a:cs typeface="Segoe UI Semibold"/>
                </a:rPr>
                <a:t>Based on their needs, </a:t>
              </a:r>
              <a:r>
                <a:rPr lang="en-CA" sz="1200" b="1">
                  <a:latin typeface="Segoe UI (Body)"/>
                  <a:cs typeface="Segoe UI Semibold"/>
                </a:rPr>
                <a:t>project</a:t>
              </a:r>
              <a:r>
                <a:rPr lang="en-CA" sz="1200" b="1">
                  <a:solidFill>
                    <a:schemeClr val="tx1"/>
                  </a:solidFill>
                  <a:latin typeface="Segoe UI (Body)"/>
                  <a:cs typeface="Segoe UI Semibold"/>
                </a:rPr>
                <a:t>s will choose one of two evaluation support pathways:</a:t>
              </a:r>
              <a:endParaRPr lang="en-US">
                <a:solidFill>
                  <a:schemeClr val="tx1"/>
                </a:solidFill>
                <a:latin typeface="Segoe UI (Body)"/>
                <a:cs typeface="Segoe UI Semibold"/>
              </a:endParaRPr>
            </a:p>
          </p:txBody>
        </p:sp>
        <p:sp>
          <p:nvSpPr>
            <p:cNvPr id="5" name="Rectangle: Top Corners Rounded 4">
              <a:extLst>
                <a:ext uri="{FF2B5EF4-FFF2-40B4-BE49-F238E27FC236}">
                  <a16:creationId xmlns:a16="http://schemas.microsoft.com/office/drawing/2014/main" id="{A03A41E6-B0CD-E4BE-DAC1-3EACC4145BF4}"/>
                </a:ext>
              </a:extLst>
            </p:cNvPr>
            <p:cNvSpPr/>
            <p:nvPr/>
          </p:nvSpPr>
          <p:spPr>
            <a:xfrm>
              <a:off x="208289" y="3588380"/>
              <a:ext cx="7355916" cy="288000"/>
            </a:xfrm>
            <a:prstGeom prst="round2SameRect">
              <a:avLst/>
            </a:prstGeom>
            <a:solidFill>
              <a:schemeClr val="accent4">
                <a:lumMod val="60000"/>
                <a:lumOff val="40000"/>
              </a:schemeClr>
            </a:solidFill>
            <a:ln w="190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00" b="1">
                  <a:solidFill>
                    <a:sysClr val="windowText" lastClr="000000"/>
                  </a:solidFill>
                  <a:latin typeface="Segoe UI (Body)"/>
                </a:rPr>
                <a:t>1. Determine Evaluation Support Needed for Shared Care Project Teams</a:t>
              </a:r>
            </a:p>
          </p:txBody>
        </p:sp>
      </p:grpSp>
      <p:cxnSp>
        <p:nvCxnSpPr>
          <p:cNvPr id="6" name="Connector: Elbow 5">
            <a:extLst>
              <a:ext uri="{FF2B5EF4-FFF2-40B4-BE49-F238E27FC236}">
                <a16:creationId xmlns:a16="http://schemas.microsoft.com/office/drawing/2014/main" id="{3FDABCF8-9E49-314F-75F7-51A05AEC4C32}"/>
              </a:ext>
            </a:extLst>
          </p:cNvPr>
          <p:cNvCxnSpPr>
            <a:cxnSpLocks/>
          </p:cNvCxnSpPr>
          <p:nvPr/>
        </p:nvCxnSpPr>
        <p:spPr>
          <a:xfrm rot="5400000">
            <a:off x="4691770" y="1060547"/>
            <a:ext cx="278479" cy="1941549"/>
          </a:xfrm>
          <a:prstGeom prst="bentConnector3">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p:nvGrpSpPr>
          <p:cNvPr id="7" name="R and A">
            <a:extLst>
              <a:ext uri="{FF2B5EF4-FFF2-40B4-BE49-F238E27FC236}">
                <a16:creationId xmlns:a16="http://schemas.microsoft.com/office/drawing/2014/main" id="{FD5BBC6D-A3BD-0B93-710B-D2CF1831562D}"/>
              </a:ext>
            </a:extLst>
          </p:cNvPr>
          <p:cNvGrpSpPr/>
          <p:nvPr/>
        </p:nvGrpSpPr>
        <p:grpSpPr>
          <a:xfrm>
            <a:off x="2099015" y="2234773"/>
            <a:ext cx="3731732" cy="2478428"/>
            <a:chOff x="154468" y="4820751"/>
            <a:chExt cx="3586736" cy="2460011"/>
          </a:xfrm>
        </p:grpSpPr>
        <p:pic>
          <p:nvPicPr>
            <p:cNvPr id="8" name="Picture 7" descr="A logo with a letter&#10;&#10;Description automatically generated with medium confidence">
              <a:extLst>
                <a:ext uri="{FF2B5EF4-FFF2-40B4-BE49-F238E27FC236}">
                  <a16:creationId xmlns:a16="http://schemas.microsoft.com/office/drawing/2014/main" id="{2CBBE969-1B5F-817B-1DBD-2318E200410C}"/>
                </a:ext>
              </a:extLst>
            </p:cNvPr>
            <p:cNvPicPr>
              <a:picLocks noChangeAspect="1"/>
            </p:cNvPicPr>
            <p:nvPr/>
          </p:nvPicPr>
          <p:blipFill>
            <a:blip r:embed="rId3">
              <a:alphaModFix amt="15000"/>
            </a:blip>
            <a:stretch>
              <a:fillRect/>
            </a:stretch>
          </p:blipFill>
          <p:spPr>
            <a:xfrm>
              <a:off x="1037038" y="5187881"/>
              <a:ext cx="2007957" cy="2007958"/>
            </a:xfrm>
            <a:prstGeom prst="rect">
              <a:avLst/>
            </a:prstGeom>
          </p:spPr>
        </p:pic>
        <p:sp>
          <p:nvSpPr>
            <p:cNvPr id="9" name="Rectangle: Top Corners Rounded 8">
              <a:extLst>
                <a:ext uri="{FF2B5EF4-FFF2-40B4-BE49-F238E27FC236}">
                  <a16:creationId xmlns:a16="http://schemas.microsoft.com/office/drawing/2014/main" id="{AEE9F166-7A35-CFF9-8A8E-4F263D2FC64B}"/>
                </a:ext>
              </a:extLst>
            </p:cNvPr>
            <p:cNvSpPr/>
            <p:nvPr/>
          </p:nvSpPr>
          <p:spPr>
            <a:xfrm>
              <a:off x="154468" y="4820751"/>
              <a:ext cx="3586736" cy="277238"/>
            </a:xfrm>
            <a:prstGeom prst="round2SameRect">
              <a:avLst>
                <a:gd name="adj1" fmla="val 29232"/>
                <a:gd name="adj2" fmla="val 0"/>
              </a:avLst>
            </a:prstGeom>
            <a:solidFill>
              <a:schemeClr val="accent1">
                <a:lumMod val="60000"/>
                <a:lumOff val="40000"/>
              </a:schemeClr>
            </a:solid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00" b="1">
                  <a:solidFill>
                    <a:sysClr val="windowText" lastClr="000000"/>
                  </a:solidFill>
                  <a:latin typeface="Segoe UI (Body)"/>
                </a:rPr>
                <a:t>2a. R&amp;A as the Primary Project Evaluator</a:t>
              </a:r>
            </a:p>
          </p:txBody>
        </p:sp>
        <p:sp>
          <p:nvSpPr>
            <p:cNvPr id="10" name="Blurb">
              <a:extLst>
                <a:ext uri="{FF2B5EF4-FFF2-40B4-BE49-F238E27FC236}">
                  <a16:creationId xmlns:a16="http://schemas.microsoft.com/office/drawing/2014/main" id="{AC3DFBB1-7198-3A93-71E7-73482E2E85C0}"/>
                </a:ext>
              </a:extLst>
            </p:cNvPr>
            <p:cNvSpPr txBox="1"/>
            <p:nvPr/>
          </p:nvSpPr>
          <p:spPr>
            <a:xfrm>
              <a:off x="187188" y="5150065"/>
              <a:ext cx="3534878" cy="2077329"/>
            </a:xfrm>
            <a:prstGeom prst="rect">
              <a:avLst/>
            </a:prstGeom>
            <a:noFill/>
            <a:ln>
              <a:noFill/>
            </a:ln>
          </p:spPr>
          <p:txBody>
            <a:bodyPr wrap="square" lIns="108000" rIns="108000" rtlCol="0">
              <a:spAutoFit/>
            </a:bodyPr>
            <a:lstStyle/>
            <a:p>
              <a:pPr marL="228600" indent="-228600">
                <a:spcAft>
                  <a:spcPts val="600"/>
                </a:spcAft>
                <a:buAutoNum type="arabicPeriod"/>
              </a:pPr>
              <a:r>
                <a:rPr lang="en-CA" sz="1200">
                  <a:solidFill>
                    <a:schemeClr val="tx1"/>
                  </a:solidFill>
                  <a:latin typeface="Segoe UI (Body)"/>
                  <a:cs typeface="Segoe UI Semibold" panose="020B0702040204020203" pitchFamily="34" charset="0"/>
                </a:rPr>
                <a:t>R&amp;A will support the evaluation of the Shared Care project</a:t>
              </a:r>
              <a:r>
                <a:rPr lang="en-CA" sz="1200" b="1">
                  <a:solidFill>
                    <a:schemeClr val="tx1"/>
                  </a:solidFill>
                  <a:latin typeface="Segoe UI (Body)"/>
                  <a:cs typeface="Segoe UI Semibold" panose="020B0702040204020203" pitchFamily="34" charset="0"/>
                </a:rPr>
                <a:t> from EOI initiation to project completion</a:t>
              </a:r>
              <a:r>
                <a:rPr lang="en-CA" sz="1200">
                  <a:solidFill>
                    <a:schemeClr val="tx1"/>
                  </a:solidFill>
                  <a:latin typeface="Segoe UI (Body)"/>
                  <a:cs typeface="Segoe UI Semibold" panose="020B0702040204020203" pitchFamily="34" charset="0"/>
                </a:rPr>
                <a:t>. Involvement will include developing an evaluation plan and data collection tools, collecting and analysing data, and preparing a final evaluation report.</a:t>
              </a:r>
            </a:p>
            <a:p>
              <a:pPr marL="228600" indent="-228600">
                <a:spcAft>
                  <a:spcPts val="600"/>
                </a:spcAft>
                <a:buAutoNum type="arabicPeriod"/>
              </a:pPr>
              <a:r>
                <a:rPr lang="en-CA" sz="1200">
                  <a:solidFill>
                    <a:schemeClr val="tx1"/>
                  </a:solidFill>
                  <a:latin typeface="Segoe UI (Body)"/>
                  <a:cs typeface="Segoe UI Semibold" panose="020B0702040204020203" pitchFamily="34" charset="0"/>
                </a:rPr>
                <a:t>R&amp;A will </a:t>
              </a:r>
              <a:r>
                <a:rPr lang="en-CA" sz="1200" b="1">
                  <a:solidFill>
                    <a:schemeClr val="tx1"/>
                  </a:solidFill>
                  <a:latin typeface="Segoe UI (Body)"/>
                  <a:cs typeface="Segoe UI Semibold" panose="020B0702040204020203" pitchFamily="34" charset="0"/>
                </a:rPr>
                <a:t>document key indicators </a:t>
              </a:r>
              <a:r>
                <a:rPr lang="en-CA" sz="1200">
                  <a:solidFill>
                    <a:schemeClr val="tx1"/>
                  </a:solidFill>
                  <a:latin typeface="Segoe UI (Body)"/>
                  <a:cs typeface="Segoe UI Semibold" panose="020B0702040204020203" pitchFamily="34" charset="0"/>
                </a:rPr>
                <a:t>that the  Shared Care project plans to assess.</a:t>
              </a:r>
            </a:p>
            <a:p>
              <a:pPr marL="228600" indent="-228600">
                <a:spcAft>
                  <a:spcPts val="600"/>
                </a:spcAft>
                <a:buAutoNum type="arabicPeriod"/>
              </a:pPr>
              <a:r>
                <a:rPr lang="en-CA" sz="1200">
                  <a:solidFill>
                    <a:schemeClr val="tx1"/>
                  </a:solidFill>
                  <a:latin typeface="Segoe UI (Body)"/>
                  <a:cs typeface="Segoe UI Semibold" panose="020B0702040204020203" pitchFamily="34" charset="0"/>
                </a:rPr>
                <a:t>R&amp;A will </a:t>
              </a:r>
              <a:r>
                <a:rPr lang="en-CA" sz="1200" b="1">
                  <a:solidFill>
                    <a:schemeClr val="tx1"/>
                  </a:solidFill>
                  <a:latin typeface="Segoe UI (Body)"/>
                  <a:cs typeface="Segoe UI Semibold" panose="020B0702040204020203" pitchFamily="34" charset="0"/>
                </a:rPr>
                <a:t>extract data from final evaluation reports for summary</a:t>
              </a:r>
            </a:p>
          </p:txBody>
        </p:sp>
        <p:sp>
          <p:nvSpPr>
            <p:cNvPr id="11" name="Rectangle 10">
              <a:extLst>
                <a:ext uri="{FF2B5EF4-FFF2-40B4-BE49-F238E27FC236}">
                  <a16:creationId xmlns:a16="http://schemas.microsoft.com/office/drawing/2014/main" id="{85EAEF96-B605-5650-F26D-5B6CB6288C32}"/>
                </a:ext>
              </a:extLst>
            </p:cNvPr>
            <p:cNvSpPr/>
            <p:nvPr/>
          </p:nvSpPr>
          <p:spPr>
            <a:xfrm>
              <a:off x="154468" y="5094872"/>
              <a:ext cx="3586736" cy="2185890"/>
            </a:xfrm>
            <a:prstGeom prst="rect">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12" name="Other">
            <a:extLst>
              <a:ext uri="{FF2B5EF4-FFF2-40B4-BE49-F238E27FC236}">
                <a16:creationId xmlns:a16="http://schemas.microsoft.com/office/drawing/2014/main" id="{E2474D4B-5AF7-C7BD-8DD1-E9DB3670F4EE}"/>
              </a:ext>
            </a:extLst>
          </p:cNvPr>
          <p:cNvGrpSpPr/>
          <p:nvPr/>
        </p:nvGrpSpPr>
        <p:grpSpPr>
          <a:xfrm>
            <a:off x="5953967" y="2240376"/>
            <a:ext cx="3610875" cy="2599367"/>
            <a:chOff x="4009420" y="4826354"/>
            <a:chExt cx="3610875" cy="2599367"/>
          </a:xfrm>
        </p:grpSpPr>
        <p:pic>
          <p:nvPicPr>
            <p:cNvPr id="13" name="Graphic 12" descr="Research with solid fill">
              <a:extLst>
                <a:ext uri="{FF2B5EF4-FFF2-40B4-BE49-F238E27FC236}">
                  <a16:creationId xmlns:a16="http://schemas.microsoft.com/office/drawing/2014/main" id="{8E03D951-1363-AD8E-C94E-C2B711A07A0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729852" y="5139214"/>
              <a:ext cx="2286507" cy="2286507"/>
            </a:xfrm>
            <a:prstGeom prst="rect">
              <a:avLst/>
            </a:prstGeom>
          </p:spPr>
        </p:pic>
        <p:sp>
          <p:nvSpPr>
            <p:cNvPr id="14" name="Blurb">
              <a:extLst>
                <a:ext uri="{FF2B5EF4-FFF2-40B4-BE49-F238E27FC236}">
                  <a16:creationId xmlns:a16="http://schemas.microsoft.com/office/drawing/2014/main" id="{3E27DAE9-F56E-6294-1765-E685F346E07E}"/>
                </a:ext>
              </a:extLst>
            </p:cNvPr>
            <p:cNvSpPr txBox="1"/>
            <p:nvPr/>
          </p:nvSpPr>
          <p:spPr>
            <a:xfrm>
              <a:off x="4009420" y="5114551"/>
              <a:ext cx="3534878" cy="1723549"/>
            </a:xfrm>
            <a:prstGeom prst="rect">
              <a:avLst/>
            </a:prstGeom>
            <a:noFill/>
            <a:ln>
              <a:noFill/>
            </a:ln>
          </p:spPr>
          <p:txBody>
            <a:bodyPr wrap="square" lIns="108000" tIns="45720" rIns="108000" bIns="45720" rtlCol="0" anchor="t">
              <a:spAutoFit/>
            </a:bodyPr>
            <a:lstStyle/>
            <a:p>
              <a:pPr marL="228600" indent="-228600" algn="just">
                <a:spcAft>
                  <a:spcPts val="600"/>
                </a:spcAft>
                <a:buAutoNum type="arabicPeriod"/>
              </a:pPr>
              <a:r>
                <a:rPr lang="en-CA" sz="1200">
                  <a:solidFill>
                    <a:schemeClr val="tx1"/>
                  </a:solidFill>
                  <a:latin typeface="Segoe UI (Body)"/>
                  <a:cs typeface="Segoe UI Semibold"/>
                </a:rPr>
                <a:t>Once the project evaluation plan is submitted, R&amp;A will </a:t>
              </a:r>
              <a:r>
                <a:rPr lang="en-CA" sz="1200" b="1">
                  <a:solidFill>
                    <a:schemeClr val="tx1"/>
                  </a:solidFill>
                  <a:latin typeface="Segoe UI (Body)"/>
                  <a:cs typeface="Segoe UI Semibold"/>
                </a:rPr>
                <a:t>review and provide feedback </a:t>
              </a:r>
              <a:r>
                <a:rPr lang="en-CA" sz="1200">
                  <a:solidFill>
                    <a:schemeClr val="tx1"/>
                  </a:solidFill>
                  <a:latin typeface="Segoe UI (Body)"/>
                  <a:cs typeface="Segoe UI Semibold"/>
                </a:rPr>
                <a:t>to the project evaluator, liaison, and </a:t>
              </a:r>
              <a:r>
                <a:rPr lang="en-CA" sz="1200">
                  <a:latin typeface="Segoe UI (Body)"/>
                  <a:cs typeface="Segoe UI Semibold"/>
                </a:rPr>
                <a:t>project manager. </a:t>
              </a:r>
              <a:endParaRPr lang="en-CA" sz="1200">
                <a:solidFill>
                  <a:schemeClr val="tx1"/>
                </a:solidFill>
                <a:latin typeface="Segoe UI (Body)"/>
                <a:cs typeface="Segoe UI Semibold"/>
              </a:endParaRPr>
            </a:p>
            <a:p>
              <a:pPr marL="228600" indent="-228600" algn="just">
                <a:spcAft>
                  <a:spcPts val="600"/>
                </a:spcAft>
                <a:buAutoNum type="arabicPeriod"/>
              </a:pPr>
              <a:r>
                <a:rPr lang="en-CA" sz="1200">
                  <a:solidFill>
                    <a:schemeClr val="tx1"/>
                  </a:solidFill>
                  <a:latin typeface="Segoe UI (Body)"/>
                  <a:cs typeface="Segoe UI Semibold" panose="020B0702040204020203" pitchFamily="34" charset="0"/>
                </a:rPr>
                <a:t>R&amp;A will </a:t>
              </a:r>
              <a:r>
                <a:rPr lang="en-CA" sz="1200" b="1">
                  <a:solidFill>
                    <a:schemeClr val="tx1"/>
                  </a:solidFill>
                  <a:latin typeface="Segoe UI (Body)"/>
                  <a:cs typeface="Segoe UI Semibold" panose="020B0702040204020203" pitchFamily="34" charset="0"/>
                </a:rPr>
                <a:t>document key indicators </a:t>
              </a:r>
              <a:r>
                <a:rPr lang="en-CA" sz="1200">
                  <a:solidFill>
                    <a:schemeClr val="tx1"/>
                  </a:solidFill>
                  <a:latin typeface="Segoe UI (Body)"/>
                  <a:cs typeface="Segoe UI Semibold" panose="020B0702040204020203" pitchFamily="34" charset="0"/>
                </a:rPr>
                <a:t>that the Shared Care project plans to assess.</a:t>
              </a:r>
            </a:p>
            <a:p>
              <a:pPr marL="228600" indent="-228600">
                <a:spcAft>
                  <a:spcPts val="600"/>
                </a:spcAft>
                <a:buAutoNum type="arabicPeriod"/>
              </a:pPr>
              <a:r>
                <a:rPr lang="en-CA" sz="1200">
                  <a:solidFill>
                    <a:schemeClr val="tx1"/>
                  </a:solidFill>
                  <a:latin typeface="Segoe UI (Body)"/>
                  <a:cs typeface="Segoe UI Semibold" panose="020B0702040204020203" pitchFamily="34" charset="0"/>
                </a:rPr>
                <a:t>R&amp;A will </a:t>
              </a:r>
              <a:r>
                <a:rPr lang="en-CA" sz="1200" b="1">
                  <a:solidFill>
                    <a:schemeClr val="tx1"/>
                  </a:solidFill>
                  <a:latin typeface="Segoe UI (Body)"/>
                  <a:cs typeface="Segoe UI Semibold" panose="020B0702040204020203" pitchFamily="34" charset="0"/>
                </a:rPr>
                <a:t>extract data from final evaluation reports for to create a summary.</a:t>
              </a:r>
            </a:p>
          </p:txBody>
        </p:sp>
        <p:sp>
          <p:nvSpPr>
            <p:cNvPr id="15" name="Rectangle 14">
              <a:extLst>
                <a:ext uri="{FF2B5EF4-FFF2-40B4-BE49-F238E27FC236}">
                  <a16:creationId xmlns:a16="http://schemas.microsoft.com/office/drawing/2014/main" id="{7E864FB3-1B26-E43D-CCCA-02E6D2E33C8D}"/>
                </a:ext>
              </a:extLst>
            </p:cNvPr>
            <p:cNvSpPr/>
            <p:nvPr/>
          </p:nvSpPr>
          <p:spPr>
            <a:xfrm>
              <a:off x="4026993" y="5101601"/>
              <a:ext cx="3593302" cy="2197577"/>
            </a:xfrm>
            <a:prstGeom prst="rect">
              <a:avLst/>
            </a:prstGeom>
            <a:noFill/>
            <a:ln w="190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6" name="Rectangle: Top Corners Rounded 15">
              <a:extLst>
                <a:ext uri="{FF2B5EF4-FFF2-40B4-BE49-F238E27FC236}">
                  <a16:creationId xmlns:a16="http://schemas.microsoft.com/office/drawing/2014/main" id="{C0C62FC9-2072-2E3F-A159-22F658E579A0}"/>
                </a:ext>
              </a:extLst>
            </p:cNvPr>
            <p:cNvSpPr/>
            <p:nvPr/>
          </p:nvSpPr>
          <p:spPr>
            <a:xfrm>
              <a:off x="4028558" y="4826354"/>
              <a:ext cx="3586736" cy="277238"/>
            </a:xfrm>
            <a:prstGeom prst="round2SameRect">
              <a:avLst>
                <a:gd name="adj1" fmla="val 29232"/>
                <a:gd name="adj2" fmla="val 0"/>
              </a:avLst>
            </a:prstGeom>
            <a:solidFill>
              <a:schemeClr val="accent3">
                <a:lumMod val="40000"/>
                <a:lumOff val="60000"/>
              </a:schemeClr>
            </a:solidFill>
            <a:ln w="190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00" b="1">
                  <a:solidFill>
                    <a:sysClr val="windowText" lastClr="000000"/>
                  </a:solidFill>
                  <a:latin typeface="Segoe UI (Body)"/>
                </a:rPr>
                <a:t>2b. Other Primary Project Evaluator</a:t>
              </a:r>
            </a:p>
          </p:txBody>
        </p:sp>
      </p:grpSp>
      <p:cxnSp>
        <p:nvCxnSpPr>
          <p:cNvPr id="17" name="Connector: Elbow 16">
            <a:extLst>
              <a:ext uri="{FF2B5EF4-FFF2-40B4-BE49-F238E27FC236}">
                <a16:creationId xmlns:a16="http://schemas.microsoft.com/office/drawing/2014/main" id="{460EAD13-0CA9-E04C-03DE-38B72D04D50A}"/>
              </a:ext>
            </a:extLst>
          </p:cNvPr>
          <p:cNvCxnSpPr>
            <a:cxnSpLocks/>
          </p:cNvCxnSpPr>
          <p:nvPr/>
        </p:nvCxnSpPr>
        <p:spPr>
          <a:xfrm rot="16200000" flipH="1">
            <a:off x="6823641" y="1060875"/>
            <a:ext cx="284082" cy="1932541"/>
          </a:xfrm>
          <a:prstGeom prst="bentConnector3">
            <a:avLst>
              <a:gd name="adj1" fmla="val 50000"/>
            </a:avLst>
          </a:prstGeom>
          <a:ln w="2857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grpSp>
        <p:nvGrpSpPr>
          <p:cNvPr id="18" name="Step 1">
            <a:extLst>
              <a:ext uri="{FF2B5EF4-FFF2-40B4-BE49-F238E27FC236}">
                <a16:creationId xmlns:a16="http://schemas.microsoft.com/office/drawing/2014/main" id="{6B61157D-1A62-B5E6-3E24-5D10C6E9EF5A}"/>
              </a:ext>
            </a:extLst>
          </p:cNvPr>
          <p:cNvGrpSpPr/>
          <p:nvPr/>
        </p:nvGrpSpPr>
        <p:grpSpPr>
          <a:xfrm>
            <a:off x="2199400" y="5094496"/>
            <a:ext cx="7355916" cy="757194"/>
            <a:chOff x="208289" y="3588380"/>
            <a:chExt cx="7355916" cy="757194"/>
          </a:xfrm>
        </p:grpSpPr>
        <p:sp>
          <p:nvSpPr>
            <p:cNvPr id="19" name="Blurb">
              <a:extLst>
                <a:ext uri="{FF2B5EF4-FFF2-40B4-BE49-F238E27FC236}">
                  <a16:creationId xmlns:a16="http://schemas.microsoft.com/office/drawing/2014/main" id="{AD0BEC5C-FA9D-5A37-95D8-9DD3B1A0F359}"/>
                </a:ext>
              </a:extLst>
            </p:cNvPr>
            <p:cNvSpPr txBox="1"/>
            <p:nvPr/>
          </p:nvSpPr>
          <p:spPr>
            <a:xfrm>
              <a:off x="208289" y="3883909"/>
              <a:ext cx="7355916" cy="461665"/>
            </a:xfrm>
            <a:prstGeom prst="rect">
              <a:avLst/>
            </a:prstGeom>
            <a:noFill/>
            <a:ln w="19050">
              <a:solidFill>
                <a:schemeClr val="accent4"/>
              </a:solidFill>
            </a:ln>
          </p:spPr>
          <p:txBody>
            <a:bodyPr wrap="square" lIns="108000" tIns="45720" rIns="108000" bIns="45720" rtlCol="0" anchor="t">
              <a:spAutoFit/>
            </a:bodyPr>
            <a:lstStyle/>
            <a:p>
              <a:pPr marL="171450" indent="-171450">
                <a:buFont typeface="Wingdings" panose="05000000000000000000" pitchFamily="2" charset="2"/>
                <a:buChar char="Ø"/>
              </a:pPr>
              <a:r>
                <a:rPr lang="en-CA" sz="1200" b="1">
                  <a:effectLst/>
                  <a:latin typeface="Segoe UI (Body)"/>
                  <a:ea typeface="Times New Roman" panose="02020603050405020304" pitchFamily="18" charset="0"/>
                  <a:cs typeface="Aptos" panose="020B0004020202020204" pitchFamily="34" charset="0"/>
                </a:rPr>
                <a:t>Develop quarterly and annual reports that summarize key findings</a:t>
              </a:r>
              <a:r>
                <a:rPr lang="en-CA" sz="1200">
                  <a:effectLst/>
                  <a:latin typeface="Segoe UI (Body)"/>
                  <a:ea typeface="Times New Roman" panose="02020603050405020304" pitchFamily="18" charset="0"/>
                  <a:cs typeface="Aptos" panose="020B0004020202020204" pitchFamily="34" charset="0"/>
                </a:rPr>
                <a:t> across Shared Care projects. These reports </a:t>
              </a:r>
              <a:r>
                <a:rPr lang="en-CA" sz="1200">
                  <a:latin typeface="Segoe UI (Body)"/>
                  <a:ea typeface="Times New Roman" panose="02020603050405020304" pitchFamily="18" charset="0"/>
                  <a:cs typeface="Aptos" panose="020B0004020202020204" pitchFamily="34" charset="0"/>
                </a:rPr>
                <a:t>will be shared with the Shared Care Committee and other Shared Care partners.</a:t>
              </a:r>
              <a:endParaRPr lang="en-US">
                <a:solidFill>
                  <a:schemeClr val="tx1"/>
                </a:solidFill>
                <a:latin typeface="Segoe UI (Body)"/>
                <a:cs typeface="Segoe UI Semibold"/>
              </a:endParaRPr>
            </a:p>
          </p:txBody>
        </p:sp>
        <p:sp>
          <p:nvSpPr>
            <p:cNvPr id="20" name="Rectangle: Top Corners Rounded 19">
              <a:extLst>
                <a:ext uri="{FF2B5EF4-FFF2-40B4-BE49-F238E27FC236}">
                  <a16:creationId xmlns:a16="http://schemas.microsoft.com/office/drawing/2014/main" id="{74AA419F-1E6B-F066-3BC1-6DE97A000617}"/>
                </a:ext>
              </a:extLst>
            </p:cNvPr>
            <p:cNvSpPr/>
            <p:nvPr/>
          </p:nvSpPr>
          <p:spPr>
            <a:xfrm>
              <a:off x="208289" y="3588380"/>
              <a:ext cx="7355916" cy="288000"/>
            </a:xfrm>
            <a:prstGeom prst="round2SameRect">
              <a:avLst/>
            </a:prstGeom>
            <a:solidFill>
              <a:schemeClr val="accent4">
                <a:lumMod val="60000"/>
                <a:lumOff val="40000"/>
              </a:schemeClr>
            </a:solidFill>
            <a:ln w="190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200" b="1">
                  <a:solidFill>
                    <a:sysClr val="windowText" lastClr="000000"/>
                  </a:solidFill>
                  <a:latin typeface="Segoe UI (Body)"/>
                </a:rPr>
                <a:t>3. Create summary Reports</a:t>
              </a:r>
            </a:p>
          </p:txBody>
        </p:sp>
      </p:grpSp>
      <p:cxnSp>
        <p:nvCxnSpPr>
          <p:cNvPr id="21" name="Connector: Elbow 20">
            <a:extLst>
              <a:ext uri="{FF2B5EF4-FFF2-40B4-BE49-F238E27FC236}">
                <a16:creationId xmlns:a16="http://schemas.microsoft.com/office/drawing/2014/main" id="{0A0B09FE-21C6-75D6-930B-C5D774659881}"/>
              </a:ext>
            </a:extLst>
          </p:cNvPr>
          <p:cNvCxnSpPr>
            <a:cxnSpLocks/>
          </p:cNvCxnSpPr>
          <p:nvPr/>
        </p:nvCxnSpPr>
        <p:spPr>
          <a:xfrm rot="5400000">
            <a:off x="6805792" y="3940434"/>
            <a:ext cx="284082" cy="1932541"/>
          </a:xfrm>
          <a:prstGeom prst="bentConnector3">
            <a:avLst>
              <a:gd name="adj1" fmla="val 50000"/>
            </a:avLst>
          </a:prstGeom>
          <a:ln w="2857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22" name="Connector: Elbow 21">
            <a:extLst>
              <a:ext uri="{FF2B5EF4-FFF2-40B4-BE49-F238E27FC236}">
                <a16:creationId xmlns:a16="http://schemas.microsoft.com/office/drawing/2014/main" id="{FAC86703-00B0-A076-7421-BDBF8326320D}"/>
              </a:ext>
            </a:extLst>
          </p:cNvPr>
          <p:cNvCxnSpPr>
            <a:cxnSpLocks/>
          </p:cNvCxnSpPr>
          <p:nvPr/>
        </p:nvCxnSpPr>
        <p:spPr>
          <a:xfrm rot="16200000" flipH="1">
            <a:off x="4719503" y="3939995"/>
            <a:ext cx="278479" cy="1941549"/>
          </a:xfrm>
          <a:prstGeom prst="bentConnector3">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188D5DC1-5C0E-5974-E6B8-59A70EFF639A}"/>
              </a:ext>
            </a:extLst>
          </p:cNvPr>
          <p:cNvSpPr/>
          <p:nvPr/>
        </p:nvSpPr>
        <p:spPr>
          <a:xfrm>
            <a:off x="6204030" y="2569927"/>
            <a:ext cx="3247152" cy="1689724"/>
          </a:xfrm>
          <a:prstGeom prst="rect">
            <a:avLst/>
          </a:prstGeom>
          <a:noFill/>
          <a:ln>
            <a:solidFill>
              <a:srgbClr val="C0000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5" name="Rectangle 24">
            <a:extLst>
              <a:ext uri="{FF2B5EF4-FFF2-40B4-BE49-F238E27FC236}">
                <a16:creationId xmlns:a16="http://schemas.microsoft.com/office/drawing/2014/main" id="{9D033F1F-21AC-F594-8F4D-487E7ADA4ABE}"/>
              </a:ext>
            </a:extLst>
          </p:cNvPr>
          <p:cNvSpPr/>
          <p:nvPr/>
        </p:nvSpPr>
        <p:spPr>
          <a:xfrm>
            <a:off x="2286343" y="5390024"/>
            <a:ext cx="7202502" cy="444211"/>
          </a:xfrm>
          <a:prstGeom prst="rect">
            <a:avLst/>
          </a:prstGeom>
          <a:noFill/>
          <a:ln>
            <a:solidFill>
              <a:srgbClr val="C0000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6" name="Rectangle 25">
            <a:extLst>
              <a:ext uri="{FF2B5EF4-FFF2-40B4-BE49-F238E27FC236}">
                <a16:creationId xmlns:a16="http://schemas.microsoft.com/office/drawing/2014/main" id="{2A50BDB9-57DC-91CA-F727-788F974A937D}"/>
              </a:ext>
            </a:extLst>
          </p:cNvPr>
          <p:cNvSpPr/>
          <p:nvPr/>
        </p:nvSpPr>
        <p:spPr>
          <a:xfrm>
            <a:off x="2174681" y="3761772"/>
            <a:ext cx="3439432" cy="864232"/>
          </a:xfrm>
          <a:prstGeom prst="rect">
            <a:avLst/>
          </a:prstGeom>
          <a:noFill/>
          <a:ln>
            <a:solidFill>
              <a:srgbClr val="C0000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184085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animBg="1"/>
      <p:bldP spid="2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A3DF8-0AD3-6B82-22A9-EDAD38EEB64B}"/>
              </a:ext>
            </a:extLst>
          </p:cNvPr>
          <p:cNvSpPr>
            <a:spLocks noGrp="1"/>
          </p:cNvSpPr>
          <p:nvPr>
            <p:ph type="title"/>
          </p:nvPr>
        </p:nvSpPr>
        <p:spPr/>
        <p:txBody>
          <a:bodyPr/>
          <a:lstStyle/>
          <a:p>
            <a:r>
              <a:rPr lang="en-CA"/>
              <a:t>New Evaluation Template:</a:t>
            </a:r>
            <a:br>
              <a:rPr lang="en-CA"/>
            </a:br>
            <a:r>
              <a:rPr lang="en-CA"/>
              <a:t>What is changing?</a:t>
            </a:r>
          </a:p>
        </p:txBody>
      </p:sp>
      <p:sp>
        <p:nvSpPr>
          <p:cNvPr id="15" name="Freeform: Shape 14">
            <a:extLst>
              <a:ext uri="{FF2B5EF4-FFF2-40B4-BE49-F238E27FC236}">
                <a16:creationId xmlns:a16="http://schemas.microsoft.com/office/drawing/2014/main" id="{FA60D6DF-508C-D9D8-138C-71AEE7C9692C}"/>
              </a:ext>
            </a:extLst>
          </p:cNvPr>
          <p:cNvSpPr/>
          <p:nvPr/>
        </p:nvSpPr>
        <p:spPr>
          <a:xfrm>
            <a:off x="1266917" y="4944826"/>
            <a:ext cx="1677162" cy="901700"/>
          </a:xfrm>
          <a:custGeom>
            <a:avLst/>
            <a:gdLst>
              <a:gd name="connsiteX0" fmla="*/ 0 w 1677162"/>
              <a:gd name="connsiteY0" fmla="*/ 0 h 901700"/>
              <a:gd name="connsiteX1" fmla="*/ 1677162 w 1677162"/>
              <a:gd name="connsiteY1" fmla="*/ 0 h 901700"/>
              <a:gd name="connsiteX2" fmla="*/ 1677162 w 1677162"/>
              <a:gd name="connsiteY2" fmla="*/ 901700 h 901700"/>
              <a:gd name="connsiteX3" fmla="*/ 0 w 1677162"/>
              <a:gd name="connsiteY3" fmla="*/ 901700 h 901700"/>
              <a:gd name="connsiteX4" fmla="*/ 0 w 1677162"/>
              <a:gd name="connsiteY4" fmla="*/ 0 h 901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7162" h="901700">
                <a:moveTo>
                  <a:pt x="0" y="0"/>
                </a:moveTo>
                <a:lnTo>
                  <a:pt x="1677162" y="0"/>
                </a:lnTo>
                <a:lnTo>
                  <a:pt x="1677162" y="901700"/>
                </a:lnTo>
                <a:lnTo>
                  <a:pt x="0" y="9017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en-CA" sz="1200" kern="1200">
                <a:solidFill>
                  <a:schemeClr val="bg1"/>
                </a:solidFill>
              </a:rPr>
              <a:t>Transparency</a:t>
            </a:r>
          </a:p>
        </p:txBody>
      </p:sp>
      <p:sp>
        <p:nvSpPr>
          <p:cNvPr id="3" name="TextBox 2">
            <a:extLst>
              <a:ext uri="{FF2B5EF4-FFF2-40B4-BE49-F238E27FC236}">
                <a16:creationId xmlns:a16="http://schemas.microsoft.com/office/drawing/2014/main" id="{EF3972A6-AABC-777A-6735-B19593FD0C6E}"/>
              </a:ext>
            </a:extLst>
          </p:cNvPr>
          <p:cNvSpPr txBox="1"/>
          <p:nvPr/>
        </p:nvSpPr>
        <p:spPr>
          <a:xfrm>
            <a:off x="1097280" y="2090057"/>
            <a:ext cx="10306594" cy="4708981"/>
          </a:xfrm>
          <a:prstGeom prst="rect">
            <a:avLst/>
          </a:prstGeom>
          <a:noFill/>
        </p:spPr>
        <p:txBody>
          <a:bodyPr wrap="square" rtlCol="0">
            <a:spAutoFit/>
          </a:bodyPr>
          <a:lstStyle/>
          <a:p>
            <a:pPr marL="285750" indent="-285750">
              <a:buFont typeface="Arial" panose="020B0604020202020204" pitchFamily="34" charset="0"/>
              <a:buChar char="•"/>
            </a:pPr>
            <a:r>
              <a:rPr lang="en-CA" sz="2000"/>
              <a:t>Evaluator field added </a:t>
            </a:r>
          </a:p>
          <a:p>
            <a:endParaRPr lang="en-CA" sz="2000"/>
          </a:p>
          <a:p>
            <a:pPr marL="342900" indent="-342900">
              <a:buFont typeface="Arial" panose="020B0604020202020204" pitchFamily="34" charset="0"/>
              <a:buChar char="•"/>
            </a:pPr>
            <a:r>
              <a:rPr lang="en-CA" sz="2000"/>
              <a:t>Project objectives updated </a:t>
            </a:r>
          </a:p>
          <a:p>
            <a:endParaRPr lang="en-CA" sz="2000"/>
          </a:p>
          <a:p>
            <a:pPr marL="342900" indent="-342900">
              <a:buFont typeface="Arial" panose="020B0604020202020204" pitchFamily="34" charset="0"/>
              <a:buChar char="•"/>
            </a:pPr>
            <a:r>
              <a:rPr lang="en-GB" sz="2000"/>
              <a:t>Streamlined sections </a:t>
            </a:r>
          </a:p>
          <a:p>
            <a:pPr lvl="2"/>
            <a:r>
              <a:rPr lang="en-GB" sz="2000"/>
              <a:t>Removed “Target Population” and “Project Deliverables”; added:</a:t>
            </a:r>
          </a:p>
          <a:p>
            <a:pPr marL="1714500" lvl="3" indent="-342900">
              <a:buFont typeface="Arial" panose="020B0604020202020204" pitchFamily="34" charset="0"/>
              <a:buChar char="•"/>
            </a:pPr>
            <a:r>
              <a:rPr lang="en-GB" sz="2000" b="1"/>
              <a:t>Evaluation Questions</a:t>
            </a:r>
          </a:p>
          <a:p>
            <a:pPr marL="1714500" lvl="3" indent="-342900">
              <a:buFont typeface="Arial" panose="020B0604020202020204" pitchFamily="34" charset="0"/>
              <a:buChar char="•"/>
            </a:pPr>
            <a:r>
              <a:rPr lang="en-GB" sz="2000" b="1"/>
              <a:t>Evaluation Methodology </a:t>
            </a:r>
          </a:p>
          <a:p>
            <a:pPr marL="1714500" lvl="3" indent="-342900">
              <a:buFont typeface="Arial" panose="020B0604020202020204" pitchFamily="34" charset="0"/>
              <a:buChar char="•"/>
            </a:pPr>
            <a:r>
              <a:rPr lang="en-GB" sz="2000" b="1"/>
              <a:t>Evaluation Timeline </a:t>
            </a:r>
          </a:p>
          <a:p>
            <a:pPr lvl="2"/>
            <a:endParaRPr lang="en-GB" sz="2000"/>
          </a:p>
          <a:p>
            <a:pPr marL="342900" indent="-342900">
              <a:buFont typeface="Arial" panose="020B0604020202020204" pitchFamily="34" charset="0"/>
              <a:buChar char="•"/>
            </a:pPr>
            <a:r>
              <a:rPr lang="en-GB" sz="2000"/>
              <a:t>Evaluation Matrix </a:t>
            </a:r>
            <a:r>
              <a:rPr lang="en-CA" sz="2000"/>
              <a:t>includes process evaluation measures</a:t>
            </a:r>
          </a:p>
          <a:p>
            <a:endParaRPr lang="en-CA" sz="2000"/>
          </a:p>
          <a:p>
            <a:pPr marL="342900" indent="-342900">
              <a:buFont typeface="Arial" panose="020B0604020202020204" pitchFamily="34" charset="0"/>
              <a:buChar char="•"/>
            </a:pPr>
            <a:r>
              <a:rPr lang="en-GB" sz="2000"/>
              <a:t>Optional Logic Model section added</a:t>
            </a:r>
          </a:p>
          <a:p>
            <a:pPr lvl="1"/>
            <a:endParaRPr lang="en-GB" sz="2000"/>
          </a:p>
          <a:p>
            <a:endParaRPr lang="en-GB" sz="2000"/>
          </a:p>
        </p:txBody>
      </p:sp>
      <p:pic>
        <p:nvPicPr>
          <p:cNvPr id="22" name="Graphic 21" descr="Clipboard Ticked with solid fill">
            <a:extLst>
              <a:ext uri="{FF2B5EF4-FFF2-40B4-BE49-F238E27FC236}">
                <a16:creationId xmlns:a16="http://schemas.microsoft.com/office/drawing/2014/main" id="{1895ECF4-ACC8-CC33-8716-F7529381715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134211">
            <a:off x="8865326" y="3013311"/>
            <a:ext cx="3335383" cy="3335383"/>
          </a:xfrm>
          <a:prstGeom prst="rect">
            <a:avLst/>
          </a:prstGeom>
        </p:spPr>
      </p:pic>
    </p:spTree>
    <p:extLst>
      <p:ext uri="{BB962C8B-B14F-4D97-AF65-F5344CB8AC3E}">
        <p14:creationId xmlns:p14="http://schemas.microsoft.com/office/powerpoint/2010/main" val="32125278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06B55B8-3394-F2FE-414B-31BD1D40DE45}"/>
              </a:ext>
            </a:extLst>
          </p:cNvPr>
          <p:cNvSpPr>
            <a:spLocks noGrp="1"/>
          </p:cNvSpPr>
          <p:nvPr>
            <p:ph type="title"/>
          </p:nvPr>
        </p:nvSpPr>
        <p:spPr>
          <a:xfrm>
            <a:off x="1097280" y="286603"/>
            <a:ext cx="9997440" cy="1450757"/>
          </a:xfrm>
        </p:spPr>
        <p:txBody>
          <a:bodyPr/>
          <a:lstStyle/>
          <a:p>
            <a:r>
              <a:rPr lang="en-GB"/>
              <a:t>How does this impact current projects?</a:t>
            </a:r>
            <a:endParaRPr lang="en-CA"/>
          </a:p>
        </p:txBody>
      </p:sp>
      <p:sp>
        <p:nvSpPr>
          <p:cNvPr id="7" name="Content Placeholder 6">
            <a:extLst>
              <a:ext uri="{FF2B5EF4-FFF2-40B4-BE49-F238E27FC236}">
                <a16:creationId xmlns:a16="http://schemas.microsoft.com/office/drawing/2014/main" id="{0D7DFE26-A4FB-8CA5-2F7D-7E7639A84DC2}"/>
              </a:ext>
            </a:extLst>
          </p:cNvPr>
          <p:cNvSpPr>
            <a:spLocks noGrp="1"/>
          </p:cNvSpPr>
          <p:nvPr>
            <p:ph sz="half" idx="2"/>
          </p:nvPr>
        </p:nvSpPr>
        <p:spPr>
          <a:xfrm>
            <a:off x="4105026" y="2179674"/>
            <a:ext cx="3787471" cy="3955774"/>
          </a:xfrm>
        </p:spPr>
        <p:txBody>
          <a:bodyPr>
            <a:normAutofit lnSpcReduction="10000"/>
          </a:bodyPr>
          <a:lstStyle/>
          <a:p>
            <a:r>
              <a:rPr lang="en-GB"/>
              <a:t>You can continue using the original evaluation plan template.</a:t>
            </a:r>
            <a:br>
              <a:rPr lang="en-GB"/>
            </a:br>
            <a:r>
              <a:rPr lang="en-GB"/>
              <a:t>The updated version is available as a </a:t>
            </a:r>
            <a:r>
              <a:rPr lang="en-GB" b="1"/>
              <a:t>resource</a:t>
            </a:r>
            <a:r>
              <a:rPr lang="en-GB"/>
              <a:t>, not a requirement.</a:t>
            </a:r>
          </a:p>
          <a:p>
            <a:r>
              <a:rPr lang="en-GB"/>
              <a:t>Expected to use the updated</a:t>
            </a:r>
            <a:r>
              <a:rPr lang="en-GB" b="1"/>
              <a:t> </a:t>
            </a:r>
            <a:r>
              <a:rPr lang="en-GB"/>
              <a:t>template May 2025</a:t>
            </a:r>
          </a:p>
          <a:p>
            <a:r>
              <a:rPr lang="en-GB"/>
              <a:t>Current projects are welcome to use elements from the updated template to enhance their evaluations, but it’s </a:t>
            </a:r>
            <a:r>
              <a:rPr lang="en-GB" b="1"/>
              <a:t>not mandatory</a:t>
            </a:r>
            <a:r>
              <a:rPr lang="en-GB"/>
              <a:t>.</a:t>
            </a:r>
            <a:endParaRPr lang="en-CA">
              <a:solidFill>
                <a:schemeClr val="tx1"/>
              </a:solidFill>
            </a:endParaRPr>
          </a:p>
        </p:txBody>
      </p:sp>
      <p:pic>
        <p:nvPicPr>
          <p:cNvPr id="5" name="Picture 4" descr="Purple flowers in a field&#10;&#10;Description automatically generated">
            <a:extLst>
              <a:ext uri="{FF2B5EF4-FFF2-40B4-BE49-F238E27FC236}">
                <a16:creationId xmlns:a16="http://schemas.microsoft.com/office/drawing/2014/main" id="{D2B5BEE6-A932-853E-D732-C4D6D2234A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90436" y="2054089"/>
            <a:ext cx="2966400" cy="3955199"/>
          </a:xfrm>
          <a:prstGeom prst="rect">
            <a:avLst/>
          </a:prstGeom>
        </p:spPr>
      </p:pic>
      <p:sp>
        <p:nvSpPr>
          <p:cNvPr id="13" name="TextBox 12">
            <a:extLst>
              <a:ext uri="{FF2B5EF4-FFF2-40B4-BE49-F238E27FC236}">
                <a16:creationId xmlns:a16="http://schemas.microsoft.com/office/drawing/2014/main" id="{891DC735-110C-EECF-F257-3C834FE42745}"/>
              </a:ext>
            </a:extLst>
          </p:cNvPr>
          <p:cNvSpPr txBox="1"/>
          <p:nvPr/>
        </p:nvSpPr>
        <p:spPr>
          <a:xfrm>
            <a:off x="1034733" y="2758049"/>
            <a:ext cx="2834901" cy="369332"/>
          </a:xfrm>
          <a:prstGeom prst="rect">
            <a:avLst/>
          </a:prstGeom>
          <a:noFill/>
        </p:spPr>
        <p:txBody>
          <a:bodyPr wrap="square" rtlCol="0">
            <a:spAutoFit/>
          </a:bodyPr>
          <a:lstStyle/>
          <a:p>
            <a:r>
              <a:rPr lang="en-CA" b="1">
                <a:solidFill>
                  <a:srgbClr val="DC661E"/>
                </a:solidFill>
              </a:rPr>
              <a:t>CURRENT PROJECTS </a:t>
            </a:r>
          </a:p>
        </p:txBody>
      </p:sp>
      <p:sp>
        <p:nvSpPr>
          <p:cNvPr id="14" name="TextBox 13">
            <a:extLst>
              <a:ext uri="{FF2B5EF4-FFF2-40B4-BE49-F238E27FC236}">
                <a16:creationId xmlns:a16="http://schemas.microsoft.com/office/drawing/2014/main" id="{F01D46E6-2F39-6943-0D6C-8C353C5AB34F}"/>
              </a:ext>
            </a:extLst>
          </p:cNvPr>
          <p:cNvSpPr txBox="1"/>
          <p:nvPr/>
        </p:nvSpPr>
        <p:spPr>
          <a:xfrm>
            <a:off x="1034733" y="3847309"/>
            <a:ext cx="2479435" cy="369332"/>
          </a:xfrm>
          <a:prstGeom prst="rect">
            <a:avLst/>
          </a:prstGeom>
          <a:noFill/>
        </p:spPr>
        <p:txBody>
          <a:bodyPr wrap="square" rtlCol="0">
            <a:spAutoFit/>
          </a:bodyPr>
          <a:lstStyle/>
          <a:p>
            <a:r>
              <a:rPr lang="en-CA" b="1">
                <a:solidFill>
                  <a:srgbClr val="DC661E"/>
                </a:solidFill>
              </a:rPr>
              <a:t>NEW PROJECTS</a:t>
            </a:r>
          </a:p>
        </p:txBody>
      </p:sp>
      <p:sp>
        <p:nvSpPr>
          <p:cNvPr id="15" name="TextBox 14">
            <a:extLst>
              <a:ext uri="{FF2B5EF4-FFF2-40B4-BE49-F238E27FC236}">
                <a16:creationId xmlns:a16="http://schemas.microsoft.com/office/drawing/2014/main" id="{F8E25492-6ABE-63F0-1064-B40EA36F5499}"/>
              </a:ext>
            </a:extLst>
          </p:cNvPr>
          <p:cNvSpPr txBox="1"/>
          <p:nvPr/>
        </p:nvSpPr>
        <p:spPr>
          <a:xfrm>
            <a:off x="1034733" y="4963886"/>
            <a:ext cx="2769847" cy="369332"/>
          </a:xfrm>
          <a:prstGeom prst="rect">
            <a:avLst/>
          </a:prstGeom>
          <a:noFill/>
        </p:spPr>
        <p:txBody>
          <a:bodyPr wrap="square" rtlCol="0">
            <a:spAutoFit/>
          </a:bodyPr>
          <a:lstStyle/>
          <a:p>
            <a:r>
              <a:rPr lang="en-CA" b="1">
                <a:solidFill>
                  <a:srgbClr val="DC661E"/>
                </a:solidFill>
              </a:rPr>
              <a:t>OPTIONAL ADOPTION</a:t>
            </a:r>
          </a:p>
        </p:txBody>
      </p:sp>
    </p:spTree>
    <p:extLst>
      <p:ext uri="{BB962C8B-B14F-4D97-AF65-F5344CB8AC3E}">
        <p14:creationId xmlns:p14="http://schemas.microsoft.com/office/powerpoint/2010/main" val="17875282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7BA3DC-DCBC-95B6-E617-B3527446B34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847B957-3238-4B97-F3F3-42FDD39E1076}"/>
              </a:ext>
            </a:extLst>
          </p:cNvPr>
          <p:cNvSpPr>
            <a:spLocks noGrp="1"/>
          </p:cNvSpPr>
          <p:nvPr>
            <p:ph type="title"/>
          </p:nvPr>
        </p:nvSpPr>
        <p:spPr>
          <a:xfrm>
            <a:off x="1097280" y="286603"/>
            <a:ext cx="9997440" cy="1450757"/>
          </a:xfrm>
        </p:spPr>
        <p:txBody>
          <a:bodyPr/>
          <a:lstStyle/>
          <a:p>
            <a:r>
              <a:rPr lang="en-GB"/>
              <a:t>What is the Evaluation Plan Review Process? </a:t>
            </a:r>
            <a:endParaRPr lang="en-CA"/>
          </a:p>
        </p:txBody>
      </p:sp>
      <p:sp>
        <p:nvSpPr>
          <p:cNvPr id="7" name="Content Placeholder 6">
            <a:extLst>
              <a:ext uri="{FF2B5EF4-FFF2-40B4-BE49-F238E27FC236}">
                <a16:creationId xmlns:a16="http://schemas.microsoft.com/office/drawing/2014/main" id="{9EAFC293-6911-0F95-9228-979158C3218C}"/>
              </a:ext>
            </a:extLst>
          </p:cNvPr>
          <p:cNvSpPr>
            <a:spLocks noGrp="1"/>
          </p:cNvSpPr>
          <p:nvPr>
            <p:ph sz="half" idx="2"/>
          </p:nvPr>
        </p:nvSpPr>
        <p:spPr>
          <a:xfrm>
            <a:off x="3869634" y="2364869"/>
            <a:ext cx="4022863" cy="3826580"/>
          </a:xfrm>
        </p:spPr>
        <p:txBody>
          <a:bodyPr>
            <a:normAutofit fontScale="85000" lnSpcReduction="10000"/>
          </a:bodyPr>
          <a:lstStyle/>
          <a:p>
            <a:r>
              <a:rPr lang="en-GB"/>
              <a:t>The plan is complete, feasible, aligned with Shared Care priorities, requires minimal edits, and the project team is notified by </a:t>
            </a:r>
            <a:r>
              <a:rPr lang="en-GB" b="1"/>
              <a:t>email via the liaison</a:t>
            </a:r>
            <a:r>
              <a:rPr lang="en-GB"/>
              <a:t>.</a:t>
            </a:r>
          </a:p>
          <a:p>
            <a:r>
              <a:rPr lang="en-GB"/>
              <a:t>The plan is mostly complete and clear, with small revisions needed; the project team is notified by </a:t>
            </a:r>
            <a:r>
              <a:rPr lang="en-GB" b="1"/>
              <a:t>email and may request a meeting via the liaison</a:t>
            </a:r>
            <a:r>
              <a:rPr lang="en-GB"/>
              <a:t>.</a:t>
            </a:r>
          </a:p>
          <a:p>
            <a:r>
              <a:rPr lang="en-GB"/>
              <a:t>The plan has significant gaps in clarity, completeness, or feasibility; a </a:t>
            </a:r>
            <a:r>
              <a:rPr lang="en-GB" b="1"/>
              <a:t>meeting with the project team is requested via the liaison</a:t>
            </a:r>
            <a:r>
              <a:rPr lang="en-GB"/>
              <a:t>.</a:t>
            </a:r>
            <a:endParaRPr lang="en-CA">
              <a:solidFill>
                <a:schemeClr val="tx1"/>
              </a:solidFill>
            </a:endParaRPr>
          </a:p>
        </p:txBody>
      </p:sp>
      <p:sp>
        <p:nvSpPr>
          <p:cNvPr id="13" name="TextBox 12">
            <a:extLst>
              <a:ext uri="{FF2B5EF4-FFF2-40B4-BE49-F238E27FC236}">
                <a16:creationId xmlns:a16="http://schemas.microsoft.com/office/drawing/2014/main" id="{D0FCA1BC-A81D-8070-C420-4C42457F14B7}"/>
              </a:ext>
            </a:extLst>
          </p:cNvPr>
          <p:cNvSpPr txBox="1"/>
          <p:nvPr/>
        </p:nvSpPr>
        <p:spPr>
          <a:xfrm>
            <a:off x="1034733" y="2758049"/>
            <a:ext cx="2834901" cy="369332"/>
          </a:xfrm>
          <a:prstGeom prst="rect">
            <a:avLst/>
          </a:prstGeom>
          <a:noFill/>
        </p:spPr>
        <p:txBody>
          <a:bodyPr wrap="square" rtlCol="0">
            <a:spAutoFit/>
          </a:bodyPr>
          <a:lstStyle/>
          <a:p>
            <a:r>
              <a:rPr lang="en-CA" b="1">
                <a:solidFill>
                  <a:srgbClr val="DC661E"/>
                </a:solidFill>
              </a:rPr>
              <a:t>ACCEPTED </a:t>
            </a:r>
          </a:p>
        </p:txBody>
      </p:sp>
      <p:sp>
        <p:nvSpPr>
          <p:cNvPr id="14" name="TextBox 13">
            <a:extLst>
              <a:ext uri="{FF2B5EF4-FFF2-40B4-BE49-F238E27FC236}">
                <a16:creationId xmlns:a16="http://schemas.microsoft.com/office/drawing/2014/main" id="{6AD91E2A-CB51-47E8-C003-BAD0E3FED5ED}"/>
              </a:ext>
            </a:extLst>
          </p:cNvPr>
          <p:cNvSpPr txBox="1"/>
          <p:nvPr/>
        </p:nvSpPr>
        <p:spPr>
          <a:xfrm>
            <a:off x="1034733" y="3847309"/>
            <a:ext cx="2479435" cy="369332"/>
          </a:xfrm>
          <a:prstGeom prst="rect">
            <a:avLst/>
          </a:prstGeom>
          <a:noFill/>
        </p:spPr>
        <p:txBody>
          <a:bodyPr wrap="square" rtlCol="0">
            <a:spAutoFit/>
          </a:bodyPr>
          <a:lstStyle/>
          <a:p>
            <a:r>
              <a:rPr lang="en-CA" b="1">
                <a:solidFill>
                  <a:srgbClr val="DC661E"/>
                </a:solidFill>
              </a:rPr>
              <a:t>MINOR EDITS </a:t>
            </a:r>
          </a:p>
        </p:txBody>
      </p:sp>
      <p:sp>
        <p:nvSpPr>
          <p:cNvPr id="15" name="TextBox 14">
            <a:extLst>
              <a:ext uri="{FF2B5EF4-FFF2-40B4-BE49-F238E27FC236}">
                <a16:creationId xmlns:a16="http://schemas.microsoft.com/office/drawing/2014/main" id="{0D631946-2AC9-6CDF-78AE-68BBE5A4787F}"/>
              </a:ext>
            </a:extLst>
          </p:cNvPr>
          <p:cNvSpPr txBox="1"/>
          <p:nvPr/>
        </p:nvSpPr>
        <p:spPr>
          <a:xfrm>
            <a:off x="1034733" y="4963886"/>
            <a:ext cx="2769847" cy="369332"/>
          </a:xfrm>
          <a:prstGeom prst="rect">
            <a:avLst/>
          </a:prstGeom>
          <a:noFill/>
        </p:spPr>
        <p:txBody>
          <a:bodyPr wrap="square" rtlCol="0">
            <a:spAutoFit/>
          </a:bodyPr>
          <a:lstStyle/>
          <a:p>
            <a:r>
              <a:rPr lang="en-CA" b="1">
                <a:solidFill>
                  <a:srgbClr val="DC661E"/>
                </a:solidFill>
              </a:rPr>
              <a:t>MAJOR EDITS </a:t>
            </a:r>
          </a:p>
        </p:txBody>
      </p:sp>
      <p:pic>
        <p:nvPicPr>
          <p:cNvPr id="3" name="Picture 2">
            <a:extLst>
              <a:ext uri="{FF2B5EF4-FFF2-40B4-BE49-F238E27FC236}">
                <a16:creationId xmlns:a16="http://schemas.microsoft.com/office/drawing/2014/main" id="{EE6C9E22-B79B-6F7F-3315-9770D6B2393F}"/>
              </a:ext>
            </a:extLst>
          </p:cNvPr>
          <p:cNvPicPr>
            <a:picLocks noChangeAspect="1"/>
          </p:cNvPicPr>
          <p:nvPr/>
        </p:nvPicPr>
        <p:blipFill>
          <a:blip r:embed="rId3"/>
          <a:srcRect l="-1" r="43146"/>
          <a:stretch/>
        </p:blipFill>
        <p:spPr>
          <a:xfrm>
            <a:off x="8127889" y="2020805"/>
            <a:ext cx="3261600" cy="3955199"/>
          </a:xfrm>
          <a:prstGeom prst="rect">
            <a:avLst/>
          </a:prstGeom>
        </p:spPr>
      </p:pic>
      <p:sp>
        <p:nvSpPr>
          <p:cNvPr id="6" name="TextBox 5">
            <a:extLst>
              <a:ext uri="{FF2B5EF4-FFF2-40B4-BE49-F238E27FC236}">
                <a16:creationId xmlns:a16="http://schemas.microsoft.com/office/drawing/2014/main" id="{24C12538-E1AD-8EAF-58F2-0D1F819B081B}"/>
              </a:ext>
            </a:extLst>
          </p:cNvPr>
          <p:cNvSpPr txBox="1"/>
          <p:nvPr/>
        </p:nvSpPr>
        <p:spPr>
          <a:xfrm>
            <a:off x="10217547" y="5976004"/>
            <a:ext cx="1754346" cy="215444"/>
          </a:xfrm>
          <a:prstGeom prst="rect">
            <a:avLst/>
          </a:prstGeom>
          <a:noFill/>
        </p:spPr>
        <p:txBody>
          <a:bodyPr wrap="square" rtlCol="0">
            <a:spAutoFit/>
          </a:bodyPr>
          <a:lstStyle/>
          <a:p>
            <a:r>
              <a:rPr lang="en-CA" sz="800" i="1"/>
              <a:t>Photo credit: Unsplash</a:t>
            </a:r>
          </a:p>
        </p:txBody>
      </p:sp>
    </p:spTree>
    <p:extLst>
      <p:ext uri="{BB962C8B-B14F-4D97-AF65-F5344CB8AC3E}">
        <p14:creationId xmlns:p14="http://schemas.microsoft.com/office/powerpoint/2010/main" val="5445302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8F62A14-F5BA-0074-058A-C6BE7AC7954D}"/>
              </a:ext>
            </a:extLst>
          </p:cNvPr>
          <p:cNvSpPr>
            <a:spLocks noGrp="1"/>
          </p:cNvSpPr>
          <p:nvPr>
            <p:ph type="title"/>
          </p:nvPr>
        </p:nvSpPr>
        <p:spPr>
          <a:xfrm>
            <a:off x="520110" y="377303"/>
            <a:ext cx="3517567" cy="2093975"/>
          </a:xfrm>
        </p:spPr>
        <p:txBody>
          <a:bodyPr/>
          <a:lstStyle/>
          <a:p>
            <a:r>
              <a:rPr lang="en-GB"/>
              <a:t>Where do I find the framework/ template?</a:t>
            </a:r>
            <a:endParaRPr lang="en-CA"/>
          </a:p>
        </p:txBody>
      </p:sp>
      <p:sp>
        <p:nvSpPr>
          <p:cNvPr id="5" name="Content Placeholder 4">
            <a:extLst>
              <a:ext uri="{FF2B5EF4-FFF2-40B4-BE49-F238E27FC236}">
                <a16:creationId xmlns:a16="http://schemas.microsoft.com/office/drawing/2014/main" id="{12B0A12B-99E2-1092-244E-8FC6E3F67955}"/>
              </a:ext>
            </a:extLst>
          </p:cNvPr>
          <p:cNvSpPr>
            <a:spLocks noGrp="1"/>
          </p:cNvSpPr>
          <p:nvPr>
            <p:ph idx="1"/>
          </p:nvPr>
        </p:nvSpPr>
        <p:spPr>
          <a:xfrm>
            <a:off x="5458984" y="1316126"/>
            <a:ext cx="5928344" cy="4225747"/>
          </a:xfrm>
        </p:spPr>
        <p:txBody>
          <a:bodyPr/>
          <a:lstStyle/>
          <a:p>
            <a:pPr marL="342900" indent="-342900">
              <a:buFont typeface="Wingdings" panose="05000000000000000000" pitchFamily="2" charset="2"/>
              <a:buChar char="ü"/>
            </a:pPr>
            <a:r>
              <a:rPr lang="en-GB"/>
              <a:t>Shared Care Learning Centre</a:t>
            </a:r>
            <a:br>
              <a:rPr lang="en-GB"/>
            </a:br>
            <a:r>
              <a:rPr lang="en-GB"/>
              <a:t>Go to: </a:t>
            </a:r>
            <a:r>
              <a:rPr lang="en-GB" b="1">
                <a:solidFill>
                  <a:srgbClr val="0481B3"/>
                </a:solidFill>
                <a:hlinkClick r:id="rId3">
                  <a:extLst>
                    <a:ext uri="{A12FA001-AC4F-418D-AE19-62706E023703}">
                      <ahyp:hlinkClr xmlns:ahyp="http://schemas.microsoft.com/office/drawing/2018/hyperlinkcolor" val="tx"/>
                    </a:ext>
                  </a:extLst>
                </a:hlinkClick>
              </a:rPr>
              <a:t>sharedcarelearningcentre.ca</a:t>
            </a:r>
            <a:endParaRPr lang="en-GB" b="1">
              <a:solidFill>
                <a:srgbClr val="0481B3"/>
              </a:solidFill>
            </a:endParaRPr>
          </a:p>
          <a:p>
            <a:pPr marL="342900" indent="-342900">
              <a:buFont typeface="Wingdings" panose="05000000000000000000" pitchFamily="2" charset="2"/>
              <a:buChar char="ü"/>
            </a:pPr>
            <a:r>
              <a:rPr lang="en-GB"/>
              <a:t>Click the </a:t>
            </a:r>
            <a:r>
              <a:rPr lang="en-GB" b="1"/>
              <a:t>Tools &amp; Resources </a:t>
            </a:r>
            <a:r>
              <a:rPr lang="en-GB"/>
              <a:t>tab</a:t>
            </a:r>
            <a:endParaRPr lang="en-CA"/>
          </a:p>
          <a:p>
            <a:pPr marL="342900" indent="-342900">
              <a:buFont typeface="Wingdings" panose="05000000000000000000" pitchFamily="2" charset="2"/>
              <a:buChar char="ü"/>
            </a:pPr>
            <a:r>
              <a:rPr lang="en-GB"/>
              <a:t>Scroll to the </a:t>
            </a:r>
            <a:r>
              <a:rPr lang="en-GB" b="1"/>
              <a:t>Evaluation</a:t>
            </a:r>
            <a:r>
              <a:rPr lang="en-GB"/>
              <a:t> section</a:t>
            </a:r>
          </a:p>
          <a:p>
            <a:pPr marL="342900" indent="-342900">
              <a:buFont typeface="Wingdings" panose="05000000000000000000" pitchFamily="2" charset="2"/>
              <a:buChar char="ü"/>
            </a:pPr>
            <a:r>
              <a:rPr lang="en-CA"/>
              <a:t>Click </a:t>
            </a:r>
            <a:r>
              <a:rPr lang="en-CA" b="1"/>
              <a:t>“View Resources”</a:t>
            </a:r>
          </a:p>
          <a:p>
            <a:pPr marL="342900" indent="-342900">
              <a:lnSpc>
                <a:spcPct val="100000"/>
              </a:lnSpc>
              <a:buFont typeface="Wingdings" panose="05000000000000000000" pitchFamily="2" charset="2"/>
              <a:buChar char="ü"/>
            </a:pPr>
            <a:r>
              <a:rPr lang="en-CA"/>
              <a:t>Under </a:t>
            </a:r>
            <a:r>
              <a:rPr lang="en-CA" b="1"/>
              <a:t>Forms &amp; Templates</a:t>
            </a:r>
            <a:r>
              <a:rPr lang="en-CA"/>
              <a:t>, select:            </a:t>
            </a:r>
            <a:r>
              <a:rPr lang="en-CA" b="1"/>
              <a:t>Template: Evaluation Plan</a:t>
            </a:r>
          </a:p>
          <a:p>
            <a:pPr marL="342900" indent="-342900">
              <a:buFont typeface="Wingdings" panose="05000000000000000000" pitchFamily="2" charset="2"/>
              <a:buChar char="ü"/>
            </a:pPr>
            <a:endParaRPr lang="en-CA"/>
          </a:p>
          <a:p>
            <a:pPr marL="342900" indent="-342900">
              <a:buFont typeface="Wingdings" panose="05000000000000000000" pitchFamily="2" charset="2"/>
              <a:buChar char="ü"/>
            </a:pPr>
            <a:endParaRPr lang="en-CA"/>
          </a:p>
          <a:p>
            <a:pPr marL="342900" indent="-342900">
              <a:buFont typeface="Wingdings" panose="05000000000000000000" pitchFamily="2" charset="2"/>
              <a:buChar char="ü"/>
            </a:pPr>
            <a:endParaRPr lang="en-CA"/>
          </a:p>
        </p:txBody>
      </p:sp>
      <p:sp>
        <p:nvSpPr>
          <p:cNvPr id="2" name="Text Placeholder 1">
            <a:extLst>
              <a:ext uri="{FF2B5EF4-FFF2-40B4-BE49-F238E27FC236}">
                <a16:creationId xmlns:a16="http://schemas.microsoft.com/office/drawing/2014/main" id="{16B9869D-F4CE-4CC6-19A8-8E81092C5BCE}"/>
              </a:ext>
            </a:extLst>
          </p:cNvPr>
          <p:cNvSpPr txBox="1">
            <a:spLocks/>
          </p:cNvSpPr>
          <p:nvPr/>
        </p:nvSpPr>
        <p:spPr>
          <a:xfrm>
            <a:off x="5458984" y="580503"/>
            <a:ext cx="4700696" cy="736282"/>
          </a:xfrm>
          <a:prstGeom prst="rect">
            <a:avLst/>
          </a:prstGeom>
        </p:spPr>
        <p:txBody>
          <a:bodyPr vert="horz" lIns="0" tIns="45720" rIns="0" bIns="45720" rtlCol="0">
            <a:normAutofit/>
          </a:bodyPr>
          <a:lstStyle>
            <a:lvl1pPr marL="0" indent="0" algn="l" defTabSz="914400" rtl="0" eaLnBrk="1" latinLnBrk="0" hangingPunct="1">
              <a:lnSpc>
                <a:spcPct val="110000"/>
              </a:lnSpc>
              <a:spcBef>
                <a:spcPts val="1200"/>
              </a:spcBef>
              <a:spcAft>
                <a:spcPts val="200"/>
              </a:spcAft>
              <a:buClr>
                <a:schemeClr val="accent6"/>
              </a:buClr>
              <a:buSzPct val="100000"/>
              <a:buFont typeface="Wingdings" panose="05000000000000000000" pitchFamily="2" charset="2"/>
              <a:buNone/>
              <a:defRPr sz="2000" kern="1200" baseline="0">
                <a:solidFill>
                  <a:schemeClr val="accent5"/>
                </a:solidFill>
                <a:latin typeface="Arial Nova" panose="020B0504020202020204" pitchFamily="34" charset="0"/>
                <a:ea typeface="+mn-ea"/>
                <a:cs typeface="+mn-cs"/>
              </a:defRPr>
            </a:lvl1pPr>
            <a:lvl2pPr marL="384048" indent="-182880" algn="l" defTabSz="914400" rtl="0" eaLnBrk="1" latinLnBrk="0" hangingPunct="1">
              <a:lnSpc>
                <a:spcPct val="100000"/>
              </a:lnSpc>
              <a:spcBef>
                <a:spcPts val="200"/>
              </a:spcBef>
              <a:spcAft>
                <a:spcPts val="400"/>
              </a:spcAft>
              <a:buClr>
                <a:schemeClr val="tx2"/>
              </a:buClr>
              <a:buFont typeface="Wingdings" panose="05000000000000000000" pitchFamily="2" charset="2"/>
              <a:buChar char="§"/>
              <a:defRPr sz="2000" kern="1200" baseline="0">
                <a:solidFill>
                  <a:schemeClr val="accent5"/>
                </a:solidFill>
                <a:latin typeface="Arial Nova" panose="020B0504020202020204" pitchFamily="34" charset="0"/>
                <a:ea typeface="+mn-ea"/>
                <a:cs typeface="+mn-cs"/>
              </a:defRPr>
            </a:lvl2pPr>
            <a:lvl3pPr marL="566928" indent="-182880" algn="l" defTabSz="914400" rtl="0" eaLnBrk="1" latinLnBrk="0" hangingPunct="1">
              <a:lnSpc>
                <a:spcPct val="100000"/>
              </a:lnSpc>
              <a:spcBef>
                <a:spcPts val="200"/>
              </a:spcBef>
              <a:spcAft>
                <a:spcPts val="400"/>
              </a:spcAft>
              <a:buClr>
                <a:schemeClr val="tx2"/>
              </a:buClr>
              <a:buFont typeface="Wingdings" panose="05000000000000000000" pitchFamily="2" charset="2"/>
              <a:buChar char="§"/>
              <a:defRPr sz="2000" kern="1200" baseline="0">
                <a:solidFill>
                  <a:schemeClr val="accent5"/>
                </a:solidFill>
                <a:latin typeface="Arial Nova" panose="020B0504020202020204" pitchFamily="34" charset="0"/>
                <a:ea typeface="+mn-ea"/>
                <a:cs typeface="+mn-cs"/>
              </a:defRPr>
            </a:lvl3pPr>
            <a:lvl4pPr marL="749808" indent="-182880" algn="l" defTabSz="914400" rtl="0" eaLnBrk="1" latinLnBrk="0" hangingPunct="1">
              <a:lnSpc>
                <a:spcPct val="100000"/>
              </a:lnSpc>
              <a:spcBef>
                <a:spcPts val="200"/>
              </a:spcBef>
              <a:spcAft>
                <a:spcPts val="400"/>
              </a:spcAft>
              <a:buClr>
                <a:schemeClr val="tx2"/>
              </a:buClr>
              <a:buFont typeface="Wingdings" panose="05000000000000000000" pitchFamily="2" charset="2"/>
              <a:buChar char="§"/>
              <a:defRPr sz="2000" kern="1200" baseline="0">
                <a:solidFill>
                  <a:schemeClr val="accent5"/>
                </a:solidFill>
                <a:latin typeface="Arial Nova" panose="020B0504020202020204" pitchFamily="34" charset="0"/>
                <a:ea typeface="+mn-ea"/>
                <a:cs typeface="+mn-cs"/>
              </a:defRPr>
            </a:lvl4pPr>
            <a:lvl5pPr marL="932688" indent="-182880" algn="l" defTabSz="914400" rtl="0" eaLnBrk="1" latinLnBrk="0" hangingPunct="1">
              <a:lnSpc>
                <a:spcPct val="100000"/>
              </a:lnSpc>
              <a:spcBef>
                <a:spcPts val="200"/>
              </a:spcBef>
              <a:spcAft>
                <a:spcPts val="400"/>
              </a:spcAft>
              <a:buClr>
                <a:schemeClr val="tx2"/>
              </a:buClr>
              <a:buFont typeface="Wingdings" panose="05000000000000000000" pitchFamily="2" charset="2"/>
              <a:buChar char="§"/>
              <a:defRPr sz="2000" kern="1200" baseline="0">
                <a:solidFill>
                  <a:schemeClr val="accent5"/>
                </a:solidFill>
                <a:latin typeface="Arial Nova" panose="020B0504020202020204" pitchFamily="34" charset="0"/>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CA" sz="2400">
                <a:solidFill>
                  <a:schemeClr val="accent6"/>
                </a:solidFill>
              </a:rPr>
              <a:t>Follow me…</a:t>
            </a:r>
          </a:p>
        </p:txBody>
      </p:sp>
      <p:pic>
        <p:nvPicPr>
          <p:cNvPr id="7" name="Picture 6" descr="A wooden walkway over a river&#10;&#10;Description automatically generated">
            <a:extLst>
              <a:ext uri="{FF2B5EF4-FFF2-40B4-BE49-F238E27FC236}">
                <a16:creationId xmlns:a16="http://schemas.microsoft.com/office/drawing/2014/main" id="{6F430FBD-5E29-A30C-483D-5593944BA29C}"/>
              </a:ext>
            </a:extLst>
          </p:cNvPr>
          <p:cNvPicPr>
            <a:picLocks noChangeAspect="1"/>
          </p:cNvPicPr>
          <p:nvPr/>
        </p:nvPicPr>
        <p:blipFill>
          <a:blip r:embed="rId4">
            <a:extLst>
              <a:ext uri="{28A0092B-C50C-407E-A947-70E740481C1C}">
                <a14:useLocalDpi xmlns:a14="http://schemas.microsoft.com/office/drawing/2010/main" val="0"/>
              </a:ext>
            </a:extLst>
          </a:blip>
          <a:srcRect t="23691" b="7408"/>
          <a:stretch/>
        </p:blipFill>
        <p:spPr>
          <a:xfrm>
            <a:off x="563951" y="2916297"/>
            <a:ext cx="3473726" cy="3191259"/>
          </a:xfrm>
          <a:prstGeom prst="rect">
            <a:avLst/>
          </a:prstGeom>
        </p:spPr>
      </p:pic>
      <p:pic>
        <p:nvPicPr>
          <p:cNvPr id="6" name="Picture 5">
            <a:extLst>
              <a:ext uri="{FF2B5EF4-FFF2-40B4-BE49-F238E27FC236}">
                <a16:creationId xmlns:a16="http://schemas.microsoft.com/office/drawing/2014/main" id="{B0830DA0-9947-3D46-EC88-338B4136355C}"/>
              </a:ext>
            </a:extLst>
          </p:cNvPr>
          <p:cNvPicPr>
            <a:picLocks noChangeAspect="1"/>
          </p:cNvPicPr>
          <p:nvPr/>
        </p:nvPicPr>
        <p:blipFill>
          <a:blip r:embed="rId5"/>
          <a:stretch>
            <a:fillRect/>
          </a:stretch>
        </p:blipFill>
        <p:spPr>
          <a:xfrm>
            <a:off x="9796363" y="4650596"/>
            <a:ext cx="2082907" cy="2076557"/>
          </a:xfrm>
          <a:prstGeom prst="rect">
            <a:avLst/>
          </a:prstGeom>
        </p:spPr>
      </p:pic>
      <p:sp>
        <p:nvSpPr>
          <p:cNvPr id="8" name="TextBox 7">
            <a:extLst>
              <a:ext uri="{FF2B5EF4-FFF2-40B4-BE49-F238E27FC236}">
                <a16:creationId xmlns:a16="http://schemas.microsoft.com/office/drawing/2014/main" id="{E6A4A754-3000-58BA-A5F8-21FF38FFBB4A}"/>
              </a:ext>
            </a:extLst>
          </p:cNvPr>
          <p:cNvSpPr txBox="1"/>
          <p:nvPr/>
        </p:nvSpPr>
        <p:spPr>
          <a:xfrm>
            <a:off x="6487793" y="5442291"/>
            <a:ext cx="3308570" cy="369332"/>
          </a:xfrm>
          <a:prstGeom prst="rect">
            <a:avLst/>
          </a:prstGeom>
          <a:noFill/>
        </p:spPr>
        <p:txBody>
          <a:bodyPr wrap="square" rtlCol="0">
            <a:spAutoFit/>
          </a:bodyPr>
          <a:lstStyle/>
          <a:p>
            <a:r>
              <a:rPr lang="en-CA">
                <a:solidFill>
                  <a:srgbClr val="DC661E"/>
                </a:solidFill>
              </a:rPr>
              <a:t>OR</a:t>
            </a:r>
            <a:r>
              <a:rPr lang="en-CA"/>
              <a:t> </a:t>
            </a:r>
            <a:r>
              <a:rPr lang="en-CA" b="1"/>
              <a:t>SCAN ME  </a:t>
            </a:r>
          </a:p>
        </p:txBody>
      </p:sp>
      <p:sp>
        <p:nvSpPr>
          <p:cNvPr id="9" name="Arrow: Right 8">
            <a:extLst>
              <a:ext uri="{FF2B5EF4-FFF2-40B4-BE49-F238E27FC236}">
                <a16:creationId xmlns:a16="http://schemas.microsoft.com/office/drawing/2014/main" id="{79C09EBA-91FC-871C-622C-0E07135277E7}"/>
              </a:ext>
            </a:extLst>
          </p:cNvPr>
          <p:cNvSpPr/>
          <p:nvPr/>
        </p:nvSpPr>
        <p:spPr>
          <a:xfrm>
            <a:off x="8375056" y="5580363"/>
            <a:ext cx="1125204" cy="93188"/>
          </a:xfrm>
          <a:prstGeom prst="rightArrow">
            <a:avLst/>
          </a:prstGeom>
          <a:solidFill>
            <a:srgbClr val="DC661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1266260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8F2573-C2D1-23B2-562B-42DEF0B6F0B4}"/>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62A868AC-BA8E-C103-7DBD-F5040F122871}"/>
              </a:ext>
            </a:extLst>
          </p:cNvPr>
          <p:cNvSpPr>
            <a:spLocks noGrp="1"/>
          </p:cNvSpPr>
          <p:nvPr>
            <p:ph type="title"/>
          </p:nvPr>
        </p:nvSpPr>
        <p:spPr/>
        <p:txBody>
          <a:bodyPr/>
          <a:lstStyle/>
          <a:p>
            <a:r>
              <a:rPr lang="en-GB"/>
              <a:t>What questions aren’t covered here?</a:t>
            </a:r>
            <a:endParaRPr lang="en-CA"/>
          </a:p>
        </p:txBody>
      </p:sp>
      <p:sp>
        <p:nvSpPr>
          <p:cNvPr id="6" name="Content Placeholder 5">
            <a:extLst>
              <a:ext uri="{FF2B5EF4-FFF2-40B4-BE49-F238E27FC236}">
                <a16:creationId xmlns:a16="http://schemas.microsoft.com/office/drawing/2014/main" id="{4D99214C-47F5-C914-B446-400ED015F958}"/>
              </a:ext>
            </a:extLst>
          </p:cNvPr>
          <p:cNvSpPr>
            <a:spLocks noGrp="1"/>
          </p:cNvSpPr>
          <p:nvPr>
            <p:ph idx="1"/>
          </p:nvPr>
        </p:nvSpPr>
        <p:spPr>
          <a:xfrm>
            <a:off x="1097281" y="2010665"/>
            <a:ext cx="10058399" cy="3760891"/>
          </a:xfrm>
        </p:spPr>
        <p:txBody>
          <a:bodyPr/>
          <a:lstStyle/>
          <a:p>
            <a:r>
              <a:rPr lang="en-CA" b="1" dirty="0"/>
              <a:t>Access the </a:t>
            </a:r>
            <a:r>
              <a:rPr lang="en-CA" b="1"/>
              <a:t>Evaluation Factsheet </a:t>
            </a:r>
            <a:r>
              <a:rPr lang="en-GB" b="1"/>
              <a:t>for </a:t>
            </a:r>
            <a:r>
              <a:rPr lang="en-GB" b="1" dirty="0"/>
              <a:t>more information and additional questions</a:t>
            </a:r>
            <a:r>
              <a:rPr lang="en-CA" b="1" dirty="0"/>
              <a:t>:</a:t>
            </a:r>
          </a:p>
          <a:p>
            <a:pPr marL="342900" lvl="0" indent="-342900">
              <a:lnSpc>
                <a:spcPct val="107000"/>
              </a:lnSpc>
              <a:buFont typeface="Courier New" panose="02070309020205020404" pitchFamily="49" charset="0"/>
              <a:buChar char="o"/>
            </a:pPr>
            <a:r>
              <a:rPr lang="en-GB" sz="1800" kern="100" dirty="0">
                <a:effectLst/>
                <a:latin typeface="+mn-lt"/>
                <a:ea typeface="Aptos" panose="020B0004020202020204" pitchFamily="34" charset="0"/>
                <a:cs typeface="Arial" panose="020B0604020202020204" pitchFamily="34" charset="0"/>
              </a:rPr>
              <a:t>When does the template need to be completed?</a:t>
            </a:r>
          </a:p>
          <a:p>
            <a:pPr marL="342900" lvl="0" indent="-342900">
              <a:lnSpc>
                <a:spcPct val="107000"/>
              </a:lnSpc>
              <a:buFont typeface="Courier New" panose="02070309020205020404" pitchFamily="49" charset="0"/>
              <a:buChar char="o"/>
            </a:pPr>
            <a:r>
              <a:rPr lang="en-GB" sz="1800" kern="100" dirty="0">
                <a:effectLst/>
                <a:latin typeface="+mn-lt"/>
                <a:ea typeface="Aptos" panose="020B0004020202020204" pitchFamily="34" charset="0"/>
                <a:cs typeface="Arial" panose="020B0604020202020204" pitchFamily="34" charset="0"/>
              </a:rPr>
              <a:t>Can I use my own evaluator? </a:t>
            </a:r>
          </a:p>
          <a:p>
            <a:pPr marL="342900" lvl="0" indent="-342900">
              <a:lnSpc>
                <a:spcPct val="107000"/>
              </a:lnSpc>
              <a:buFont typeface="Courier New" panose="02070309020205020404" pitchFamily="49" charset="0"/>
              <a:buChar char="o"/>
            </a:pPr>
            <a:r>
              <a:rPr lang="en-GB" sz="1800" kern="100" dirty="0">
                <a:effectLst/>
                <a:latin typeface="+mn-lt"/>
                <a:ea typeface="Aptos" panose="020B0004020202020204" pitchFamily="34" charset="0"/>
                <a:cs typeface="Arial" panose="020B0604020202020204" pitchFamily="34" charset="0"/>
              </a:rPr>
              <a:t>When should we contact R&amp;A?</a:t>
            </a:r>
          </a:p>
          <a:p>
            <a:pPr marL="342900" lvl="0" indent="-342900">
              <a:lnSpc>
                <a:spcPct val="107000"/>
              </a:lnSpc>
              <a:buFont typeface="Courier New" panose="02070309020205020404" pitchFamily="49" charset="0"/>
              <a:buChar char="o"/>
            </a:pPr>
            <a:r>
              <a:rPr lang="en-GB" sz="1800" kern="100" dirty="0">
                <a:latin typeface="+mn-lt"/>
                <a:ea typeface="Aptos" panose="020B0004020202020204" pitchFamily="34" charset="0"/>
                <a:cs typeface="Arial" panose="020B0604020202020204" pitchFamily="34" charset="0"/>
              </a:rPr>
              <a:t>What if the project changes?</a:t>
            </a:r>
          </a:p>
          <a:p>
            <a:pPr marL="342900" lvl="0" indent="-342900">
              <a:lnSpc>
                <a:spcPct val="107000"/>
              </a:lnSpc>
              <a:buFont typeface="Courier New" panose="02070309020205020404" pitchFamily="49" charset="0"/>
              <a:buChar char="o"/>
            </a:pPr>
            <a:r>
              <a:rPr lang="en-GB" sz="1800" dirty="0"/>
              <a:t>Are there extra costs for the review and consultation?</a:t>
            </a:r>
            <a:endParaRPr lang="en-CA" dirty="0"/>
          </a:p>
          <a:p>
            <a:endParaRPr lang="en-CA" dirty="0"/>
          </a:p>
        </p:txBody>
      </p:sp>
      <p:pic>
        <p:nvPicPr>
          <p:cNvPr id="9" name="Graphic 8" descr="Person with idea with solid fill">
            <a:extLst>
              <a:ext uri="{FF2B5EF4-FFF2-40B4-BE49-F238E27FC236}">
                <a16:creationId xmlns:a16="http://schemas.microsoft.com/office/drawing/2014/main" id="{1F00A196-8B89-11AE-588A-4CCBC37969F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845731" y="3429000"/>
            <a:ext cx="2995749" cy="2995749"/>
          </a:xfrm>
          <a:prstGeom prst="rect">
            <a:avLst/>
          </a:prstGeom>
        </p:spPr>
      </p:pic>
    </p:spTree>
    <p:extLst>
      <p:ext uri="{BB962C8B-B14F-4D97-AF65-F5344CB8AC3E}">
        <p14:creationId xmlns:p14="http://schemas.microsoft.com/office/powerpoint/2010/main" val="37394397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4FD115F-8750-CBB7-13C2-D5A470DA63B3}"/>
              </a:ext>
            </a:extLst>
          </p:cNvPr>
          <p:cNvSpPr>
            <a:spLocks noGrp="1"/>
          </p:cNvSpPr>
          <p:nvPr>
            <p:ph type="title"/>
          </p:nvPr>
        </p:nvSpPr>
        <p:spPr/>
        <p:txBody>
          <a:bodyPr/>
          <a:lstStyle/>
          <a:p>
            <a:r>
              <a:rPr lang="en-CA"/>
              <a:t>Questions?</a:t>
            </a:r>
          </a:p>
        </p:txBody>
      </p:sp>
      <p:sp>
        <p:nvSpPr>
          <p:cNvPr id="6" name="Content Placeholder 5">
            <a:extLst>
              <a:ext uri="{FF2B5EF4-FFF2-40B4-BE49-F238E27FC236}">
                <a16:creationId xmlns:a16="http://schemas.microsoft.com/office/drawing/2014/main" id="{B33788D4-9EA3-3851-F3CB-BD549B5E35B7}"/>
              </a:ext>
            </a:extLst>
          </p:cNvPr>
          <p:cNvSpPr>
            <a:spLocks noGrp="1"/>
          </p:cNvSpPr>
          <p:nvPr>
            <p:ph idx="1"/>
          </p:nvPr>
        </p:nvSpPr>
        <p:spPr>
          <a:xfrm>
            <a:off x="1097281" y="2421709"/>
            <a:ext cx="10058399" cy="3760891"/>
          </a:xfrm>
        </p:spPr>
        <p:txBody>
          <a:bodyPr/>
          <a:lstStyle/>
          <a:p>
            <a:r>
              <a:rPr lang="en-GB" b="1"/>
              <a:t>We’d love to hear your thoughts, ideas, or anything you’re curious about!</a:t>
            </a:r>
            <a:endParaRPr lang="en-CA" b="1"/>
          </a:p>
        </p:txBody>
      </p:sp>
      <p:pic>
        <p:nvPicPr>
          <p:cNvPr id="8" name="Picture 7" descr="A group of rocks under water&#10;&#10;Description automatically generated">
            <a:extLst>
              <a:ext uri="{FF2B5EF4-FFF2-40B4-BE49-F238E27FC236}">
                <a16:creationId xmlns:a16="http://schemas.microsoft.com/office/drawing/2014/main" id="{80DD2791-8E45-727E-D2AC-ABD2D14CE31A}"/>
              </a:ext>
            </a:extLst>
          </p:cNvPr>
          <p:cNvPicPr>
            <a:picLocks noChangeAspect="1"/>
          </p:cNvPicPr>
          <p:nvPr/>
        </p:nvPicPr>
        <p:blipFill>
          <a:blip r:embed="rId3">
            <a:extLst>
              <a:ext uri="{28A0092B-C50C-407E-A947-70E740481C1C}">
                <a14:useLocalDpi xmlns:a14="http://schemas.microsoft.com/office/drawing/2010/main" val="0"/>
              </a:ext>
            </a:extLst>
          </a:blip>
          <a:srcRect t="62418" b="4785"/>
          <a:stretch/>
        </p:blipFill>
        <p:spPr>
          <a:xfrm>
            <a:off x="0" y="3429000"/>
            <a:ext cx="12208043" cy="3002903"/>
          </a:xfrm>
          <a:prstGeom prst="rect">
            <a:avLst/>
          </a:prstGeom>
        </p:spPr>
      </p:pic>
    </p:spTree>
    <p:extLst>
      <p:ext uri="{BB962C8B-B14F-4D97-AF65-F5344CB8AC3E}">
        <p14:creationId xmlns:p14="http://schemas.microsoft.com/office/powerpoint/2010/main" val="14616363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026" name="Picture 2" descr="Comments | Buntzen Lake hiking near Port Moody, BC | Vancouver Trails">
            <a:extLst>
              <a:ext uri="{FF2B5EF4-FFF2-40B4-BE49-F238E27FC236}">
                <a16:creationId xmlns:a16="http://schemas.microsoft.com/office/drawing/2014/main" id="{E6081046-B6E5-81AA-66DA-9CE8C9FA72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345056"/>
            <a:ext cx="10896600" cy="61678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61201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DA0968F-1BD7-53A6-5B29-D944A5E38963}"/>
              </a:ext>
            </a:extLst>
          </p:cNvPr>
          <p:cNvSpPr>
            <a:spLocks noGrp="1"/>
          </p:cNvSpPr>
          <p:nvPr>
            <p:ph type="title"/>
          </p:nvPr>
        </p:nvSpPr>
        <p:spPr>
          <a:xfrm>
            <a:off x="237672" y="416348"/>
            <a:ext cx="11582400" cy="800101"/>
          </a:xfrm>
        </p:spPr>
        <p:txBody>
          <a:bodyPr/>
          <a:lstStyle/>
          <a:p>
            <a:r>
              <a:rPr lang="en-US" dirty="0"/>
              <a:t>The Team</a:t>
            </a:r>
          </a:p>
        </p:txBody>
      </p:sp>
      <p:pic>
        <p:nvPicPr>
          <p:cNvPr id="2050" name="Picture 2" descr="Laura Anderson staff picture">
            <a:extLst>
              <a:ext uri="{FF2B5EF4-FFF2-40B4-BE49-F238E27FC236}">
                <a16:creationId xmlns:a16="http://schemas.microsoft.com/office/drawing/2014/main" id="{C4271B7E-F734-607E-5080-E9AC510477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786" y="2057400"/>
            <a:ext cx="1574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racey Arsenault staff photo">
            <a:extLst>
              <a:ext uri="{FF2B5EF4-FFF2-40B4-BE49-F238E27FC236}">
                <a16:creationId xmlns:a16="http://schemas.microsoft.com/office/drawing/2014/main" id="{5252E24A-EA6A-B872-0721-D5AC552038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1157" y="2057400"/>
            <a:ext cx="1574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Sarah Forster staff photo">
            <a:extLst>
              <a:ext uri="{FF2B5EF4-FFF2-40B4-BE49-F238E27FC236}">
                <a16:creationId xmlns:a16="http://schemas.microsoft.com/office/drawing/2014/main" id="{52E1A541-9DAB-F4D5-3D1D-D264B9A4A44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94749" y="2057400"/>
            <a:ext cx="1574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David Hebb staff photo">
            <a:extLst>
              <a:ext uri="{FF2B5EF4-FFF2-40B4-BE49-F238E27FC236}">
                <a16:creationId xmlns:a16="http://schemas.microsoft.com/office/drawing/2014/main" id="{A6957E47-2033-BD53-2A43-4AD3F4B560D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79346" y="2057400"/>
            <a:ext cx="1574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Emily Sayward Staff Photo">
            <a:extLst>
              <a:ext uri="{FF2B5EF4-FFF2-40B4-BE49-F238E27FC236}">
                <a16:creationId xmlns:a16="http://schemas.microsoft.com/office/drawing/2014/main" id="{B901A7C7-B1C2-8826-4521-F0C65F11D1C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10152" y="2057400"/>
            <a:ext cx="1574800" cy="18288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A96A1E9-9A00-B577-5487-4C3BA4D11A7E}"/>
              </a:ext>
            </a:extLst>
          </p:cNvPr>
          <p:cNvSpPr txBox="1"/>
          <p:nvPr/>
        </p:nvSpPr>
        <p:spPr>
          <a:xfrm>
            <a:off x="1676400" y="3957915"/>
            <a:ext cx="18288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Tracey Arsenault Initiative Liaison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Fraser Region</a:t>
            </a:r>
          </a:p>
        </p:txBody>
      </p:sp>
      <p:sp>
        <p:nvSpPr>
          <p:cNvPr id="7" name="TextBox 6">
            <a:extLst>
              <a:ext uri="{FF2B5EF4-FFF2-40B4-BE49-F238E27FC236}">
                <a16:creationId xmlns:a16="http://schemas.microsoft.com/office/drawing/2014/main" id="{D91E8F14-FBAF-2A5B-47C4-AEE164345A1E}"/>
              </a:ext>
            </a:extLst>
          </p:cNvPr>
          <p:cNvSpPr txBox="1"/>
          <p:nvPr/>
        </p:nvSpPr>
        <p:spPr>
          <a:xfrm>
            <a:off x="3429000" y="3957915"/>
            <a:ext cx="182880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David Hebb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Initiative Liaison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Island &amp; Northern Regions</a:t>
            </a:r>
          </a:p>
        </p:txBody>
      </p:sp>
      <p:sp>
        <p:nvSpPr>
          <p:cNvPr id="8" name="TextBox 7">
            <a:extLst>
              <a:ext uri="{FF2B5EF4-FFF2-40B4-BE49-F238E27FC236}">
                <a16:creationId xmlns:a16="http://schemas.microsoft.com/office/drawing/2014/main" id="{507A9CC0-C002-E295-D8B2-026880D22632}"/>
              </a:ext>
            </a:extLst>
          </p:cNvPr>
          <p:cNvSpPr txBox="1"/>
          <p:nvPr/>
        </p:nvSpPr>
        <p:spPr>
          <a:xfrm>
            <a:off x="5105400" y="3957915"/>
            <a:ext cx="18288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Sarah Forster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Initiative Liaison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Interior Region</a:t>
            </a:r>
          </a:p>
        </p:txBody>
      </p:sp>
      <p:sp>
        <p:nvSpPr>
          <p:cNvPr id="9" name="TextBox 8">
            <a:extLst>
              <a:ext uri="{FF2B5EF4-FFF2-40B4-BE49-F238E27FC236}">
                <a16:creationId xmlns:a16="http://schemas.microsoft.com/office/drawing/2014/main" id="{50F62644-4513-723D-C30F-6EB00A168E4E}"/>
              </a:ext>
            </a:extLst>
          </p:cNvPr>
          <p:cNvSpPr txBox="1"/>
          <p:nvPr/>
        </p:nvSpPr>
        <p:spPr>
          <a:xfrm>
            <a:off x="6745514" y="3957915"/>
            <a:ext cx="201748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Emily Sayward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Initiative Liaison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VCH/PHSA &amp; Fraser East Regions</a:t>
            </a:r>
          </a:p>
        </p:txBody>
      </p:sp>
      <p:sp>
        <p:nvSpPr>
          <p:cNvPr id="10" name="TextBox 9">
            <a:extLst>
              <a:ext uri="{FF2B5EF4-FFF2-40B4-BE49-F238E27FC236}">
                <a16:creationId xmlns:a16="http://schemas.microsoft.com/office/drawing/2014/main" id="{B1E85152-168D-C225-6286-EA5DC79E8283}"/>
              </a:ext>
            </a:extLst>
          </p:cNvPr>
          <p:cNvSpPr txBox="1"/>
          <p:nvPr/>
        </p:nvSpPr>
        <p:spPr>
          <a:xfrm>
            <a:off x="-27214" y="3957915"/>
            <a:ext cx="18288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Laura Anderson Sr. Manager</a:t>
            </a:r>
          </a:p>
        </p:txBody>
      </p:sp>
      <p:sp>
        <p:nvSpPr>
          <p:cNvPr id="11" name="TextBox 10">
            <a:extLst>
              <a:ext uri="{FF2B5EF4-FFF2-40B4-BE49-F238E27FC236}">
                <a16:creationId xmlns:a16="http://schemas.microsoft.com/office/drawing/2014/main" id="{6BA3E396-ADA7-72BA-C396-3286949A8748}"/>
              </a:ext>
            </a:extLst>
          </p:cNvPr>
          <p:cNvSpPr txBox="1"/>
          <p:nvPr/>
        </p:nvSpPr>
        <p:spPr>
          <a:xfrm>
            <a:off x="8458200" y="3957915"/>
            <a:ext cx="18288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Ranjit Sekhon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Manager</a:t>
            </a:r>
          </a:p>
        </p:txBody>
      </p:sp>
      <p:pic>
        <p:nvPicPr>
          <p:cNvPr id="12" name="Picture 11">
            <a:extLst>
              <a:ext uri="{FF2B5EF4-FFF2-40B4-BE49-F238E27FC236}">
                <a16:creationId xmlns:a16="http://schemas.microsoft.com/office/drawing/2014/main" id="{F94627F1-E6CF-FC55-03CF-1209756A5C64}"/>
              </a:ext>
            </a:extLst>
          </p:cNvPr>
          <p:cNvPicPr>
            <a:picLocks noChangeAspect="1"/>
          </p:cNvPicPr>
          <p:nvPr/>
        </p:nvPicPr>
        <p:blipFill>
          <a:blip r:embed="rId8"/>
          <a:srcRect l="13889"/>
          <a:stretch/>
        </p:blipFill>
        <p:spPr>
          <a:xfrm>
            <a:off x="8625555" y="2057400"/>
            <a:ext cx="1574800" cy="1828800"/>
          </a:xfrm>
          <a:prstGeom prst="rect">
            <a:avLst/>
          </a:prstGeom>
        </p:spPr>
      </p:pic>
      <p:sp>
        <p:nvSpPr>
          <p:cNvPr id="13" name="TextBox 12">
            <a:extLst>
              <a:ext uri="{FF2B5EF4-FFF2-40B4-BE49-F238E27FC236}">
                <a16:creationId xmlns:a16="http://schemas.microsoft.com/office/drawing/2014/main" id="{C8D40BCD-0A3C-6946-7766-5D7DE4AD8764}"/>
              </a:ext>
            </a:extLst>
          </p:cNvPr>
          <p:cNvSpPr txBox="1"/>
          <p:nvPr/>
        </p:nvSpPr>
        <p:spPr>
          <a:xfrm>
            <a:off x="10174514" y="3898004"/>
            <a:ext cx="201748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Myra Valencia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Admin Asst </a:t>
            </a:r>
          </a:p>
        </p:txBody>
      </p:sp>
      <p:pic>
        <p:nvPicPr>
          <p:cNvPr id="15" name="Picture 14" descr="A person with brown hair smiling&#10;&#10;AI-generated content may be incorrect.">
            <a:extLst>
              <a:ext uri="{FF2B5EF4-FFF2-40B4-BE49-F238E27FC236}">
                <a16:creationId xmlns:a16="http://schemas.microsoft.com/office/drawing/2014/main" id="{0EAA65A9-0093-ADE2-FBFE-2054463A221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357286" y="2057400"/>
            <a:ext cx="1574799" cy="1792454"/>
          </a:xfrm>
          <a:prstGeom prst="rect">
            <a:avLst/>
          </a:prstGeom>
        </p:spPr>
      </p:pic>
    </p:spTree>
    <p:extLst>
      <p:ext uri="{BB962C8B-B14F-4D97-AF65-F5344CB8AC3E}">
        <p14:creationId xmlns:p14="http://schemas.microsoft.com/office/powerpoint/2010/main" val="22073420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78A1DD9-D624-D55C-9A2D-06B2EC353D16}"/>
              </a:ext>
            </a:extLst>
          </p:cNvPr>
          <p:cNvSpPr>
            <a:spLocks noGrp="1"/>
          </p:cNvSpPr>
          <p:nvPr>
            <p:ph type="title"/>
          </p:nvPr>
        </p:nvSpPr>
        <p:spPr/>
        <p:txBody>
          <a:bodyPr/>
          <a:lstStyle/>
          <a:p>
            <a:r>
              <a:rPr lang="en-US" dirty="0"/>
              <a:t>Questions? Please use the Q &amp; A Function</a:t>
            </a:r>
          </a:p>
        </p:txBody>
      </p:sp>
      <p:pic>
        <p:nvPicPr>
          <p:cNvPr id="7" name="Content Placeholder 6" descr="Close-up of raised hands at office training with speaker out of focus in background">
            <a:extLst>
              <a:ext uri="{FF2B5EF4-FFF2-40B4-BE49-F238E27FC236}">
                <a16:creationId xmlns:a16="http://schemas.microsoft.com/office/drawing/2014/main" id="{B7B241D5-1669-F1F6-F6D8-1B69194DD7F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727722" y="1300163"/>
            <a:ext cx="6736555" cy="4491037"/>
          </a:xfrm>
        </p:spPr>
      </p:pic>
    </p:spTree>
    <p:extLst>
      <p:ext uri="{BB962C8B-B14F-4D97-AF65-F5344CB8AC3E}">
        <p14:creationId xmlns:p14="http://schemas.microsoft.com/office/powerpoint/2010/main" val="42276554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886CF-C0C7-4A78-8C26-7310B0B50A80}"/>
              </a:ext>
            </a:extLst>
          </p:cNvPr>
          <p:cNvSpPr>
            <a:spLocks noGrp="1"/>
          </p:cNvSpPr>
          <p:nvPr>
            <p:ph type="ctrTitle"/>
          </p:nvPr>
        </p:nvSpPr>
        <p:spPr/>
        <p:txBody>
          <a:bodyPr/>
          <a:lstStyle/>
          <a:p>
            <a:r>
              <a:rPr lang="en-CA" kern="100">
                <a:latin typeface="Aptos" panose="020B0004020202020204" pitchFamily="34" charset="0"/>
                <a:ea typeface="Aptos" panose="020B0004020202020204" pitchFamily="34" charset="0"/>
                <a:cs typeface="Arial" panose="020B0604020202020204" pitchFamily="34" charset="0"/>
              </a:rPr>
              <a:t>Enhancing </a:t>
            </a:r>
            <a:r>
              <a:rPr lang="en-CA" sz="8000" kern="100">
                <a:effectLst/>
                <a:latin typeface="Aptos" panose="020B0004020202020204" pitchFamily="34" charset="0"/>
                <a:ea typeface="Aptos" panose="020B0004020202020204" pitchFamily="34" charset="0"/>
                <a:cs typeface="Arial" panose="020B0604020202020204" pitchFamily="34" charset="0"/>
              </a:rPr>
              <a:t>Evaluation</a:t>
            </a:r>
            <a:r>
              <a:rPr lang="en-CA" kern="100">
                <a:latin typeface="Aptos" panose="020B0004020202020204" pitchFamily="34" charset="0"/>
                <a:ea typeface="Aptos" panose="020B0004020202020204" pitchFamily="34" charset="0"/>
                <a:cs typeface="Arial" panose="020B0604020202020204" pitchFamily="34" charset="0"/>
              </a:rPr>
              <a:t> Across Shared Care</a:t>
            </a:r>
            <a:endParaRPr lang="en-US"/>
          </a:p>
        </p:txBody>
      </p:sp>
      <p:sp>
        <p:nvSpPr>
          <p:cNvPr id="3" name="Subtitle 2">
            <a:extLst>
              <a:ext uri="{FF2B5EF4-FFF2-40B4-BE49-F238E27FC236}">
                <a16:creationId xmlns:a16="http://schemas.microsoft.com/office/drawing/2014/main" id="{192E8ECC-83A4-4EA8-9381-05F0CB142C10}"/>
              </a:ext>
            </a:extLst>
          </p:cNvPr>
          <p:cNvSpPr>
            <a:spLocks noGrp="1"/>
          </p:cNvSpPr>
          <p:nvPr>
            <p:ph type="subTitle" idx="1"/>
          </p:nvPr>
        </p:nvSpPr>
        <p:spPr/>
        <p:txBody>
          <a:bodyPr>
            <a:normAutofit fontScale="62500" lnSpcReduction="20000"/>
          </a:bodyPr>
          <a:lstStyle/>
          <a:p>
            <a:r>
              <a:rPr lang="en-CA" sz="3200" kern="100">
                <a:effectLst/>
                <a:latin typeface="Aptos" panose="020B0004020202020204" pitchFamily="34" charset="0"/>
                <a:ea typeface="Aptos" panose="020B0004020202020204" pitchFamily="34" charset="0"/>
                <a:cs typeface="Arial" panose="020B0604020202020204" pitchFamily="34" charset="0"/>
              </a:rPr>
              <a:t>An Overview of the updated evaluation plan template</a:t>
            </a:r>
          </a:p>
          <a:p>
            <a:r>
              <a:rPr lang="en-CA" kern="100">
                <a:latin typeface="Aptos" panose="020B0004020202020204" pitchFamily="34" charset="0"/>
                <a:cs typeface="Arial" panose="020B0604020202020204" pitchFamily="34" charset="0"/>
              </a:rPr>
              <a:t>Katherine Coatta &amp; JEMIMA TAI-OSAGBEMI</a:t>
            </a:r>
          </a:p>
          <a:p>
            <a:r>
              <a:rPr lang="en-CA" kern="100">
                <a:latin typeface="Aptos" panose="020B0004020202020204" pitchFamily="34" charset="0"/>
                <a:cs typeface="Arial" panose="020B0604020202020204" pitchFamily="34" charset="0"/>
              </a:rPr>
              <a:t>Reichert &amp; Associates Program Evaluation</a:t>
            </a:r>
            <a:endParaRPr lang="en-US"/>
          </a:p>
        </p:txBody>
      </p:sp>
    </p:spTree>
    <p:extLst>
      <p:ext uri="{BB962C8B-B14F-4D97-AF65-F5344CB8AC3E}">
        <p14:creationId xmlns:p14="http://schemas.microsoft.com/office/powerpoint/2010/main" val="638435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C922E2-49FB-5787-45AC-60EC260CA7D2}"/>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D041F398-58BB-B782-0E4F-9C16ADC3AD07}"/>
              </a:ext>
            </a:extLst>
          </p:cNvPr>
          <p:cNvSpPr>
            <a:spLocks noGrp="1"/>
          </p:cNvSpPr>
          <p:nvPr>
            <p:ph type="title"/>
          </p:nvPr>
        </p:nvSpPr>
        <p:spPr/>
        <p:txBody>
          <a:bodyPr/>
          <a:lstStyle/>
          <a:p>
            <a:r>
              <a:rPr lang="en-CA" dirty="0"/>
              <a:t>Welcome &amp; Housekeeping</a:t>
            </a:r>
          </a:p>
        </p:txBody>
      </p:sp>
      <p:sp>
        <p:nvSpPr>
          <p:cNvPr id="6" name="Content Placeholder 5">
            <a:extLst>
              <a:ext uri="{FF2B5EF4-FFF2-40B4-BE49-F238E27FC236}">
                <a16:creationId xmlns:a16="http://schemas.microsoft.com/office/drawing/2014/main" id="{64BD5BFD-46F5-6BFD-8036-B2A6413E6C4D}"/>
              </a:ext>
            </a:extLst>
          </p:cNvPr>
          <p:cNvSpPr>
            <a:spLocks noGrp="1"/>
          </p:cNvSpPr>
          <p:nvPr>
            <p:ph idx="1"/>
          </p:nvPr>
        </p:nvSpPr>
        <p:spPr>
          <a:xfrm>
            <a:off x="1097281" y="2010665"/>
            <a:ext cx="10058399" cy="3760891"/>
          </a:xfrm>
        </p:spPr>
        <p:txBody>
          <a:bodyPr/>
          <a:lstStyle/>
          <a:p>
            <a:r>
              <a:rPr lang="en-CA" b="1" dirty="0"/>
              <a:t>We would like you to:</a:t>
            </a:r>
          </a:p>
          <a:p>
            <a:pPr marL="342900" lvl="0" indent="-342900">
              <a:lnSpc>
                <a:spcPct val="107000"/>
              </a:lnSpc>
              <a:buFont typeface="Courier New" panose="02070309020205020404" pitchFamily="49" charset="0"/>
              <a:buChar char="o"/>
            </a:pPr>
            <a:r>
              <a:rPr lang="en-GB" sz="1800" kern="100" dirty="0">
                <a:latin typeface="+mn-lt"/>
                <a:ea typeface="Aptos" panose="020B0004020202020204" pitchFamily="34" charset="0"/>
                <a:cs typeface="Arial" panose="020B0604020202020204" pitchFamily="34" charset="0"/>
              </a:rPr>
              <a:t>Please note that this session is being recorded</a:t>
            </a:r>
          </a:p>
          <a:p>
            <a:pPr marL="342900" lvl="0" indent="-342900">
              <a:lnSpc>
                <a:spcPct val="107000"/>
              </a:lnSpc>
              <a:buFont typeface="Courier New" panose="02070309020205020404" pitchFamily="49" charset="0"/>
              <a:buChar char="o"/>
            </a:pPr>
            <a:r>
              <a:rPr lang="en-CA" sz="1800" kern="100" dirty="0">
                <a:latin typeface="+mn-lt"/>
                <a:ea typeface="Aptos" panose="020B0004020202020204" pitchFamily="34" charset="0"/>
                <a:cs typeface="Arial" panose="020B0604020202020204" pitchFamily="34" charset="0"/>
              </a:rPr>
              <a:t>Submit any questions you may have using the </a:t>
            </a:r>
            <a:r>
              <a:rPr lang="en-CA" sz="1800" b="1" kern="100" dirty="0">
                <a:latin typeface="+mn-lt"/>
                <a:ea typeface="Aptos" panose="020B0004020202020204" pitchFamily="34" charset="0"/>
                <a:cs typeface="Arial" panose="020B0604020202020204" pitchFamily="34" charset="0"/>
              </a:rPr>
              <a:t>Q&amp;A feature </a:t>
            </a:r>
            <a:r>
              <a:rPr lang="en-CA" sz="1800" kern="100" dirty="0">
                <a:latin typeface="+mn-lt"/>
                <a:ea typeface="Aptos" panose="020B0004020202020204" pitchFamily="34" charset="0"/>
                <a:cs typeface="Arial" panose="020B0604020202020204" pitchFamily="34" charset="0"/>
              </a:rPr>
              <a:t>throughout the session</a:t>
            </a:r>
          </a:p>
          <a:p>
            <a:pPr marL="342900" lvl="0" indent="-342900">
              <a:lnSpc>
                <a:spcPct val="107000"/>
              </a:lnSpc>
              <a:buFont typeface="Courier New" panose="02070309020205020404" pitchFamily="49" charset="0"/>
              <a:buChar char="o"/>
            </a:pPr>
            <a:r>
              <a:rPr lang="en-CA" sz="1800" kern="100" dirty="0">
                <a:latin typeface="+mn-lt"/>
                <a:ea typeface="Aptos" panose="020B0004020202020204" pitchFamily="34" charset="0"/>
                <a:cs typeface="Arial" panose="020B0604020202020204" pitchFamily="34" charset="0"/>
              </a:rPr>
              <a:t>A copy of this presentation, a recording of this session and a FAQ document will be shared on the </a:t>
            </a:r>
            <a:r>
              <a:rPr lang="en-CA" sz="1800" b="1" kern="100" dirty="0">
                <a:latin typeface="+mn-lt"/>
                <a:ea typeface="Aptos" panose="020B0004020202020204" pitchFamily="34" charset="0"/>
                <a:cs typeface="Arial" panose="020B0604020202020204" pitchFamily="34" charset="0"/>
              </a:rPr>
              <a:t>Shared Care website  </a:t>
            </a:r>
            <a:endParaRPr lang="en-CA" sz="1800" b="1" kern="100" dirty="0">
              <a:effectLst/>
              <a:latin typeface="+mn-lt"/>
              <a:ea typeface="Aptos" panose="020B0004020202020204" pitchFamily="34" charset="0"/>
              <a:cs typeface="Arial" panose="020B0604020202020204" pitchFamily="34" charset="0"/>
            </a:endParaRPr>
          </a:p>
          <a:p>
            <a:endParaRPr lang="en-CA" dirty="0"/>
          </a:p>
          <a:p>
            <a:endParaRPr lang="en-CA" dirty="0"/>
          </a:p>
        </p:txBody>
      </p:sp>
      <p:pic>
        <p:nvPicPr>
          <p:cNvPr id="9" name="Picture 8">
            <a:extLst>
              <a:ext uri="{FF2B5EF4-FFF2-40B4-BE49-F238E27FC236}">
                <a16:creationId xmlns:a16="http://schemas.microsoft.com/office/drawing/2014/main" id="{60FDD80D-1BB1-0E24-4D07-05A07196D99E}"/>
              </a:ext>
            </a:extLst>
          </p:cNvPr>
          <p:cNvPicPr>
            <a:picLocks noChangeAspect="1"/>
          </p:cNvPicPr>
          <p:nvPr/>
        </p:nvPicPr>
        <p:blipFill>
          <a:blip r:embed="rId3"/>
          <a:srcRect l="128"/>
          <a:stretch/>
        </p:blipFill>
        <p:spPr>
          <a:xfrm>
            <a:off x="0" y="4650829"/>
            <a:ext cx="12192000" cy="1771630"/>
          </a:xfrm>
          <a:prstGeom prst="rect">
            <a:avLst/>
          </a:prstGeom>
        </p:spPr>
      </p:pic>
    </p:spTree>
    <p:extLst>
      <p:ext uri="{BB962C8B-B14F-4D97-AF65-F5344CB8AC3E}">
        <p14:creationId xmlns:p14="http://schemas.microsoft.com/office/powerpoint/2010/main" val="3573376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F8D28E-A2B3-FF40-E15B-BCCDADD1F3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AE5419E-8B9D-5C71-5563-9214FA50FCEA}"/>
              </a:ext>
            </a:extLst>
          </p:cNvPr>
          <p:cNvSpPr>
            <a:spLocks noGrp="1"/>
          </p:cNvSpPr>
          <p:nvPr>
            <p:ph type="title"/>
          </p:nvPr>
        </p:nvSpPr>
        <p:spPr/>
        <p:txBody>
          <a:bodyPr/>
          <a:lstStyle/>
          <a:p>
            <a:r>
              <a:rPr lang="en-CA"/>
              <a:t>Katherine Coatta</a:t>
            </a:r>
          </a:p>
        </p:txBody>
      </p:sp>
      <p:pic>
        <p:nvPicPr>
          <p:cNvPr id="5" name="Picture 4" descr="A person sitting on a bench&#10;&#10;Description automatically generated">
            <a:extLst>
              <a:ext uri="{FF2B5EF4-FFF2-40B4-BE49-F238E27FC236}">
                <a16:creationId xmlns:a16="http://schemas.microsoft.com/office/drawing/2014/main" id="{09CD331E-6C1D-7A04-C1E6-F097E7AE72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0395" y="355131"/>
            <a:ext cx="2583461" cy="2447947"/>
          </a:xfrm>
          <a:prstGeom prst="rect">
            <a:avLst/>
          </a:prstGeom>
        </p:spPr>
      </p:pic>
      <p:pic>
        <p:nvPicPr>
          <p:cNvPr id="6" name="Picture 5" descr="A group of people posing for a picture on a mountain&#10;&#10;Description automatically generated">
            <a:extLst>
              <a:ext uri="{FF2B5EF4-FFF2-40B4-BE49-F238E27FC236}">
                <a16:creationId xmlns:a16="http://schemas.microsoft.com/office/drawing/2014/main" id="{140BEC87-F4E6-2012-D418-4BDE14702B28}"/>
              </a:ext>
            </a:extLst>
          </p:cNvPr>
          <p:cNvPicPr>
            <a:picLocks noChangeAspect="1"/>
          </p:cNvPicPr>
          <p:nvPr/>
        </p:nvPicPr>
        <p:blipFill>
          <a:blip r:embed="rId4">
            <a:extLst>
              <a:ext uri="{28A0092B-C50C-407E-A947-70E740481C1C}">
                <a14:useLocalDpi xmlns:a14="http://schemas.microsoft.com/office/drawing/2010/main" val="0"/>
              </a:ext>
            </a:extLst>
          </a:blip>
          <a:srcRect l="12380" t="31466" r="30175" b="4889"/>
          <a:stretch/>
        </p:blipFill>
        <p:spPr>
          <a:xfrm>
            <a:off x="8211078" y="328942"/>
            <a:ext cx="2687753" cy="3970434"/>
          </a:xfrm>
          <a:prstGeom prst="rect">
            <a:avLst/>
          </a:prstGeom>
        </p:spPr>
      </p:pic>
      <p:pic>
        <p:nvPicPr>
          <p:cNvPr id="7" name="Picture 6" descr="A person riding a bike on a rock in the woods&#10;&#10;Description automatically generated">
            <a:extLst>
              <a:ext uri="{FF2B5EF4-FFF2-40B4-BE49-F238E27FC236}">
                <a16:creationId xmlns:a16="http://schemas.microsoft.com/office/drawing/2014/main" id="{F1C2A2DA-8FDB-8DF1-6A19-18F9C36CD629}"/>
              </a:ext>
            </a:extLst>
          </p:cNvPr>
          <p:cNvPicPr>
            <a:picLocks noChangeAspect="1"/>
          </p:cNvPicPr>
          <p:nvPr/>
        </p:nvPicPr>
        <p:blipFill>
          <a:blip r:embed="rId5">
            <a:extLst>
              <a:ext uri="{28A0092B-C50C-407E-A947-70E740481C1C}">
                <a14:useLocalDpi xmlns:a14="http://schemas.microsoft.com/office/drawing/2010/main" val="0"/>
              </a:ext>
            </a:extLst>
          </a:blip>
          <a:srcRect l="12380" t="14222" r="16340" b="6578"/>
          <a:stretch/>
        </p:blipFill>
        <p:spPr>
          <a:xfrm>
            <a:off x="5539699" y="3101415"/>
            <a:ext cx="2272256" cy="3366355"/>
          </a:xfrm>
          <a:prstGeom prst="rect">
            <a:avLst/>
          </a:prstGeom>
        </p:spPr>
      </p:pic>
      <p:pic>
        <p:nvPicPr>
          <p:cNvPr id="8" name="Picture 7" descr="A group of people on a beach&#10;&#10;Description automatically generated">
            <a:extLst>
              <a:ext uri="{FF2B5EF4-FFF2-40B4-BE49-F238E27FC236}">
                <a16:creationId xmlns:a16="http://schemas.microsoft.com/office/drawing/2014/main" id="{AB355501-89C2-D270-5D80-975DEA1D7B30}"/>
              </a:ext>
            </a:extLst>
          </p:cNvPr>
          <p:cNvPicPr>
            <a:picLocks noChangeAspect="1"/>
          </p:cNvPicPr>
          <p:nvPr/>
        </p:nvPicPr>
        <p:blipFill>
          <a:blip r:embed="rId6">
            <a:extLst>
              <a:ext uri="{28A0092B-C50C-407E-A947-70E740481C1C}">
                <a14:useLocalDpi xmlns:a14="http://schemas.microsoft.com/office/drawing/2010/main" val="0"/>
              </a:ext>
            </a:extLst>
          </a:blip>
          <a:srcRect t="12010" b="17150"/>
          <a:stretch/>
        </p:blipFill>
        <p:spPr>
          <a:xfrm>
            <a:off x="8198430" y="4633667"/>
            <a:ext cx="3398397" cy="1805551"/>
          </a:xfrm>
          <a:prstGeom prst="rect">
            <a:avLst/>
          </a:prstGeom>
        </p:spPr>
      </p:pic>
      <p:sp>
        <p:nvSpPr>
          <p:cNvPr id="10" name="TextBox 9">
            <a:extLst>
              <a:ext uri="{FF2B5EF4-FFF2-40B4-BE49-F238E27FC236}">
                <a16:creationId xmlns:a16="http://schemas.microsoft.com/office/drawing/2014/main" id="{544550F1-A7E3-F6D3-F6A8-29A0C8DDEDF1}"/>
              </a:ext>
            </a:extLst>
          </p:cNvPr>
          <p:cNvSpPr txBox="1"/>
          <p:nvPr/>
        </p:nvSpPr>
        <p:spPr>
          <a:xfrm>
            <a:off x="643466" y="3101415"/>
            <a:ext cx="2979410" cy="646331"/>
          </a:xfrm>
          <a:prstGeom prst="rect">
            <a:avLst/>
          </a:prstGeom>
          <a:noFill/>
        </p:spPr>
        <p:txBody>
          <a:bodyPr wrap="square">
            <a:spAutoFit/>
          </a:bodyPr>
          <a:lstStyle/>
          <a:p>
            <a:r>
              <a:rPr lang="en-CA" sz="1800" kern="100">
                <a:solidFill>
                  <a:schemeClr val="bg1"/>
                </a:solidFill>
                <a:effectLst/>
                <a:latin typeface="Aptos" panose="020B0004020202020204" pitchFamily="34" charset="0"/>
                <a:ea typeface="Aptos" panose="020B0004020202020204" pitchFamily="34" charset="0"/>
                <a:cs typeface="Arial" panose="020B0604020202020204" pitchFamily="34" charset="0"/>
              </a:rPr>
              <a:t>DIRECTOR OF EVALUATION AND RESEARCH</a:t>
            </a:r>
            <a:endParaRPr lang="en-CA">
              <a:solidFill>
                <a:schemeClr val="bg1"/>
              </a:solidFill>
            </a:endParaRPr>
          </a:p>
        </p:txBody>
      </p:sp>
    </p:spTree>
    <p:extLst>
      <p:ext uri="{BB962C8B-B14F-4D97-AF65-F5344CB8AC3E}">
        <p14:creationId xmlns:p14="http://schemas.microsoft.com/office/powerpoint/2010/main" val="35783499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873296-1247-8BB0-424D-0B3CFA47EC3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41E766-E8DB-E4F2-20A1-DDAC75D67EE4}"/>
              </a:ext>
            </a:extLst>
          </p:cNvPr>
          <p:cNvSpPr>
            <a:spLocks noGrp="1"/>
          </p:cNvSpPr>
          <p:nvPr>
            <p:ph type="title"/>
          </p:nvPr>
        </p:nvSpPr>
        <p:spPr/>
        <p:txBody>
          <a:bodyPr/>
          <a:lstStyle/>
          <a:p>
            <a:r>
              <a:rPr lang="en-CA"/>
              <a:t>Jemima Tai-Osagbemi</a:t>
            </a:r>
          </a:p>
        </p:txBody>
      </p:sp>
      <p:sp>
        <p:nvSpPr>
          <p:cNvPr id="10" name="TextBox 9">
            <a:extLst>
              <a:ext uri="{FF2B5EF4-FFF2-40B4-BE49-F238E27FC236}">
                <a16:creationId xmlns:a16="http://schemas.microsoft.com/office/drawing/2014/main" id="{61F843F8-A4D2-3259-CF44-C2D4DE94C497}"/>
              </a:ext>
            </a:extLst>
          </p:cNvPr>
          <p:cNvSpPr txBox="1"/>
          <p:nvPr/>
        </p:nvSpPr>
        <p:spPr>
          <a:xfrm>
            <a:off x="643466" y="3101415"/>
            <a:ext cx="2979410" cy="369332"/>
          </a:xfrm>
          <a:prstGeom prst="rect">
            <a:avLst/>
          </a:prstGeom>
          <a:noFill/>
        </p:spPr>
        <p:txBody>
          <a:bodyPr wrap="square">
            <a:spAutoFit/>
          </a:bodyPr>
          <a:lstStyle/>
          <a:p>
            <a:r>
              <a:rPr lang="en-CA" sz="1800" kern="100">
                <a:solidFill>
                  <a:schemeClr val="bg1"/>
                </a:solidFill>
                <a:effectLst/>
                <a:latin typeface="Aptos" panose="020B0004020202020204" pitchFamily="34" charset="0"/>
                <a:ea typeface="Aptos" panose="020B0004020202020204" pitchFamily="34" charset="0"/>
                <a:cs typeface="Arial" panose="020B0604020202020204" pitchFamily="34" charset="0"/>
              </a:rPr>
              <a:t>EVALUATION ANALYST</a:t>
            </a:r>
            <a:endParaRPr lang="en-CA">
              <a:solidFill>
                <a:schemeClr val="bg1"/>
              </a:solidFill>
            </a:endParaRPr>
          </a:p>
        </p:txBody>
      </p:sp>
      <p:pic>
        <p:nvPicPr>
          <p:cNvPr id="13" name="Picture 12">
            <a:extLst>
              <a:ext uri="{FF2B5EF4-FFF2-40B4-BE49-F238E27FC236}">
                <a16:creationId xmlns:a16="http://schemas.microsoft.com/office/drawing/2014/main" id="{F88023AC-5E99-E524-62B4-86BD42ED37EF}"/>
              </a:ext>
            </a:extLst>
          </p:cNvPr>
          <p:cNvPicPr>
            <a:picLocks noChangeAspect="1"/>
          </p:cNvPicPr>
          <p:nvPr/>
        </p:nvPicPr>
        <p:blipFill>
          <a:blip r:embed="rId3"/>
          <a:stretch>
            <a:fillRect/>
          </a:stretch>
        </p:blipFill>
        <p:spPr>
          <a:xfrm>
            <a:off x="5393757" y="4021084"/>
            <a:ext cx="2198797" cy="2646218"/>
          </a:xfrm>
          <a:prstGeom prst="rect">
            <a:avLst/>
          </a:prstGeom>
        </p:spPr>
      </p:pic>
      <p:pic>
        <p:nvPicPr>
          <p:cNvPr id="15" name="Picture 14">
            <a:extLst>
              <a:ext uri="{FF2B5EF4-FFF2-40B4-BE49-F238E27FC236}">
                <a16:creationId xmlns:a16="http://schemas.microsoft.com/office/drawing/2014/main" id="{57D20402-D82B-D15F-45F3-FF1E487D4FC6}"/>
              </a:ext>
            </a:extLst>
          </p:cNvPr>
          <p:cNvPicPr>
            <a:picLocks noChangeAspect="1"/>
          </p:cNvPicPr>
          <p:nvPr/>
        </p:nvPicPr>
        <p:blipFill>
          <a:blip r:embed="rId4"/>
          <a:stretch>
            <a:fillRect/>
          </a:stretch>
        </p:blipFill>
        <p:spPr>
          <a:xfrm>
            <a:off x="8266837" y="3286081"/>
            <a:ext cx="2979411" cy="3363516"/>
          </a:xfrm>
          <a:prstGeom prst="rect">
            <a:avLst/>
          </a:prstGeom>
        </p:spPr>
      </p:pic>
      <p:pic>
        <p:nvPicPr>
          <p:cNvPr id="11" name="Picture 10">
            <a:extLst>
              <a:ext uri="{FF2B5EF4-FFF2-40B4-BE49-F238E27FC236}">
                <a16:creationId xmlns:a16="http://schemas.microsoft.com/office/drawing/2014/main" id="{5A4F7F99-18C2-6948-2DA2-AB3ADB0283D6}"/>
              </a:ext>
            </a:extLst>
          </p:cNvPr>
          <p:cNvPicPr>
            <a:picLocks noChangeAspect="1"/>
          </p:cNvPicPr>
          <p:nvPr/>
        </p:nvPicPr>
        <p:blipFill>
          <a:blip r:embed="rId5"/>
          <a:stretch>
            <a:fillRect/>
          </a:stretch>
        </p:blipFill>
        <p:spPr>
          <a:xfrm>
            <a:off x="8266837" y="296992"/>
            <a:ext cx="3561366" cy="2679192"/>
          </a:xfrm>
          <a:prstGeom prst="rect">
            <a:avLst/>
          </a:prstGeom>
        </p:spPr>
      </p:pic>
      <p:pic>
        <p:nvPicPr>
          <p:cNvPr id="19" name="Picture 18">
            <a:extLst>
              <a:ext uri="{FF2B5EF4-FFF2-40B4-BE49-F238E27FC236}">
                <a16:creationId xmlns:a16="http://schemas.microsoft.com/office/drawing/2014/main" id="{CEC14A66-0C6A-DF00-4544-78C38C9CC228}"/>
              </a:ext>
            </a:extLst>
          </p:cNvPr>
          <p:cNvPicPr>
            <a:picLocks noChangeAspect="1"/>
          </p:cNvPicPr>
          <p:nvPr/>
        </p:nvPicPr>
        <p:blipFill>
          <a:blip r:embed="rId6"/>
          <a:stretch>
            <a:fillRect/>
          </a:stretch>
        </p:blipFill>
        <p:spPr>
          <a:xfrm>
            <a:off x="5242225" y="190698"/>
            <a:ext cx="2343270" cy="3511730"/>
          </a:xfrm>
          <a:prstGeom prst="rect">
            <a:avLst/>
          </a:prstGeom>
        </p:spPr>
      </p:pic>
    </p:spTree>
    <p:extLst>
      <p:ext uri="{BB962C8B-B14F-4D97-AF65-F5344CB8AC3E}">
        <p14:creationId xmlns:p14="http://schemas.microsoft.com/office/powerpoint/2010/main" val="35385152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44467-CB19-E58A-8375-49C0199E7E7C}"/>
              </a:ext>
            </a:extLst>
          </p:cNvPr>
          <p:cNvSpPr>
            <a:spLocks noGrp="1"/>
          </p:cNvSpPr>
          <p:nvPr>
            <p:ph type="title"/>
          </p:nvPr>
        </p:nvSpPr>
        <p:spPr/>
        <p:txBody>
          <a:bodyPr/>
          <a:lstStyle/>
          <a:p>
            <a:r>
              <a:rPr lang="en-CA"/>
              <a:t>Reichert and Associates Team</a:t>
            </a:r>
          </a:p>
        </p:txBody>
      </p:sp>
      <p:pic>
        <p:nvPicPr>
          <p:cNvPr id="13" name="Picture 12">
            <a:extLst>
              <a:ext uri="{FF2B5EF4-FFF2-40B4-BE49-F238E27FC236}">
                <a16:creationId xmlns:a16="http://schemas.microsoft.com/office/drawing/2014/main" id="{207113FF-C0EA-981D-08AE-58F2AE022E74}"/>
              </a:ext>
            </a:extLst>
          </p:cNvPr>
          <p:cNvPicPr>
            <a:picLocks noChangeAspect="1"/>
          </p:cNvPicPr>
          <p:nvPr/>
        </p:nvPicPr>
        <p:blipFill>
          <a:blip r:embed="rId3"/>
          <a:stretch>
            <a:fillRect/>
          </a:stretch>
        </p:blipFill>
        <p:spPr>
          <a:xfrm>
            <a:off x="5172672" y="385030"/>
            <a:ext cx="3354310" cy="6087940"/>
          </a:xfrm>
          <a:prstGeom prst="rect">
            <a:avLst/>
          </a:prstGeom>
        </p:spPr>
      </p:pic>
      <p:pic>
        <p:nvPicPr>
          <p:cNvPr id="1026" name="image_0">
            <a:extLst>
              <a:ext uri="{FF2B5EF4-FFF2-40B4-BE49-F238E27FC236}">
                <a16:creationId xmlns:a16="http://schemas.microsoft.com/office/drawing/2014/main" id="{178E3F2B-0E3D-2B57-0FCD-CCD3795CCE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07398" y="5445591"/>
            <a:ext cx="2887205" cy="799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5181469"/>
      </p:ext>
    </p:extLst>
  </p:cSld>
  <p:clrMapOvr>
    <a:masterClrMapping/>
  </p:clrMapOvr>
</p:sld>
</file>

<file path=ppt/theme/theme1.xml><?xml version="1.0" encoding="utf-8"?>
<a:theme xmlns:a="http://schemas.openxmlformats.org/drawingml/2006/main" name="JCC">
  <a:themeElements>
    <a:clrScheme name="JCC">
      <a:dk1>
        <a:sysClr val="windowText" lastClr="000000"/>
      </a:dk1>
      <a:lt1>
        <a:sysClr val="window" lastClr="FFFFFF"/>
      </a:lt1>
      <a:dk2>
        <a:srgbClr val="0481B3"/>
      </a:dk2>
      <a:lt2>
        <a:srgbClr val="FFFFFF"/>
      </a:lt2>
      <a:accent1>
        <a:srgbClr val="A7A8AA"/>
      </a:accent1>
      <a:accent2>
        <a:srgbClr val="53565A"/>
      </a:accent2>
      <a:accent3>
        <a:srgbClr val="2C2A29"/>
      </a:accent3>
      <a:accent4>
        <a:srgbClr val="BBC09B"/>
      </a:accent4>
      <a:accent5>
        <a:srgbClr val="000000"/>
      </a:accent5>
      <a:accent6>
        <a:srgbClr val="DC661E"/>
      </a:accent6>
      <a:hlink>
        <a:srgbClr val="53565A"/>
      </a:hlink>
      <a:folHlink>
        <a:srgbClr val="2C2A29"/>
      </a:folHlink>
    </a:clrScheme>
    <a:fontScheme name="JCC">
      <a:majorFont>
        <a:latin typeface="Arial Nova"/>
        <a:ea typeface=""/>
        <a:cs typeface=""/>
      </a:majorFont>
      <a:minorFont>
        <a:latin typeface="Arial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JCC" id="{90B85337-DDA8-4D88-B260-89D8CE2DEB02}" vid="{C6755C44-1EB9-41F1-807E-FAB7AC25A50E}"/>
    </a:ext>
  </a:extLst>
</a:theme>
</file>

<file path=ppt/theme/theme2.xml><?xml version="1.0" encoding="utf-8"?>
<a:theme xmlns:a="http://schemas.openxmlformats.org/drawingml/2006/main" name="JCC Reporting">
  <a:themeElements>
    <a:clrScheme name="JCC">
      <a:dk1>
        <a:sysClr val="windowText" lastClr="000000"/>
      </a:dk1>
      <a:lt1>
        <a:sysClr val="window" lastClr="FFFFFF"/>
      </a:lt1>
      <a:dk2>
        <a:srgbClr val="0481B3"/>
      </a:dk2>
      <a:lt2>
        <a:srgbClr val="FFFFFF"/>
      </a:lt2>
      <a:accent1>
        <a:srgbClr val="A7A8AA"/>
      </a:accent1>
      <a:accent2>
        <a:srgbClr val="53565A"/>
      </a:accent2>
      <a:accent3>
        <a:srgbClr val="2C2A29"/>
      </a:accent3>
      <a:accent4>
        <a:srgbClr val="BBC09B"/>
      </a:accent4>
      <a:accent5>
        <a:srgbClr val="000000"/>
      </a:accent5>
      <a:accent6>
        <a:srgbClr val="DC661E"/>
      </a:accent6>
      <a:hlink>
        <a:srgbClr val="53565A"/>
      </a:hlink>
      <a:folHlink>
        <a:srgbClr val="2C2A29"/>
      </a:folHlink>
    </a:clrScheme>
    <a:fontScheme name="JCC">
      <a:majorFont>
        <a:latin typeface="Arial Nova"/>
        <a:ea typeface=""/>
        <a:cs typeface=""/>
      </a:majorFont>
      <a:minorFont>
        <a:latin typeface="Arial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JCC" id="{3E5611DB-11FF-45FF-8AAC-AB129465DF85}" vid="{6B1C0FAE-E8CD-41D5-BF09-9404BF270B8B}"/>
    </a:ext>
  </a:extLst>
</a:theme>
</file>

<file path=ppt/theme/theme3.xml><?xml version="1.0" encoding="utf-8"?>
<a:theme xmlns:a="http://schemas.openxmlformats.org/drawingml/2006/main" name="0_Title &amp; Closing">
  <a:themeElements>
    <a:clrScheme name="Shared Care">
      <a:dk1>
        <a:srgbClr val="000000"/>
      </a:dk1>
      <a:lt1>
        <a:sysClr val="window" lastClr="FFFFFF"/>
      </a:lt1>
      <a:dk2>
        <a:srgbClr val="6A737B"/>
      </a:dk2>
      <a:lt2>
        <a:srgbClr val="F0F1D9"/>
      </a:lt2>
      <a:accent1>
        <a:srgbClr val="A2988A"/>
      </a:accent1>
      <a:accent2>
        <a:srgbClr val="E87D1E"/>
      </a:accent2>
      <a:accent3>
        <a:srgbClr val="F0F1D9"/>
      </a:accent3>
      <a:accent4>
        <a:srgbClr val="6A737B"/>
      </a:accent4>
      <a:accent5>
        <a:srgbClr val="95A0A9"/>
      </a:accent5>
      <a:accent6>
        <a:srgbClr val="8098AD"/>
      </a:accent6>
      <a:hlink>
        <a:srgbClr val="8098AD"/>
      </a:hlink>
      <a:folHlink>
        <a:srgbClr val="E87D1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Standard Layout">
  <a:themeElements>
    <a:clrScheme name="Shared Care">
      <a:dk1>
        <a:srgbClr val="000000"/>
      </a:dk1>
      <a:lt1>
        <a:sysClr val="window" lastClr="FFFFFF"/>
      </a:lt1>
      <a:dk2>
        <a:srgbClr val="6A737B"/>
      </a:dk2>
      <a:lt2>
        <a:srgbClr val="F0F1D9"/>
      </a:lt2>
      <a:accent1>
        <a:srgbClr val="A2988A"/>
      </a:accent1>
      <a:accent2>
        <a:srgbClr val="E87D1E"/>
      </a:accent2>
      <a:accent3>
        <a:srgbClr val="F0F1D9"/>
      </a:accent3>
      <a:accent4>
        <a:srgbClr val="6A737B"/>
      </a:accent4>
      <a:accent5>
        <a:srgbClr val="95A0A9"/>
      </a:accent5>
      <a:accent6>
        <a:srgbClr val="8098AD"/>
      </a:accent6>
      <a:hlink>
        <a:srgbClr val="8098AD"/>
      </a:hlink>
      <a:folHlink>
        <a:srgbClr val="E87D1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05133cf0-bb7e-4e61-a1b2-9faa74eb18bb">
      <Terms xmlns="http://schemas.microsoft.com/office/infopath/2007/PartnerControls"/>
    </lcf76f155ced4ddcb4097134ff3c332f>
    <TaxCatchAll xmlns="1a2e5126-bedf-4789-a73b-224171d9f080"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595DE593B3CF14C89C00127114991FF" ma:contentTypeVersion="18" ma:contentTypeDescription="Create a new document." ma:contentTypeScope="" ma:versionID="dad1a90bd0294a94be6c35c8d75e290d">
  <xsd:schema xmlns:xsd="http://www.w3.org/2001/XMLSchema" xmlns:xs="http://www.w3.org/2001/XMLSchema" xmlns:p="http://schemas.microsoft.com/office/2006/metadata/properties" xmlns:ns2="1a2e5126-bedf-4789-a73b-224171d9f080" xmlns:ns3="05133cf0-bb7e-4e61-a1b2-9faa74eb18bb" targetNamespace="http://schemas.microsoft.com/office/2006/metadata/properties" ma:root="true" ma:fieldsID="f2a7afe26a021cf9c306cbbf7af1ff8f" ns2:_="" ns3:_="">
    <xsd:import namespace="1a2e5126-bedf-4789-a73b-224171d9f080"/>
    <xsd:import namespace="05133cf0-bb7e-4e61-a1b2-9faa74eb18bb"/>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3:MediaServiceEventHashCode" minOccurs="0"/>
                <xsd:element ref="ns3:MediaServiceGenerationTime"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a2e5126-bedf-4789-a73b-224171d9f080"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TaxCatchAll" ma:index="23" nillable="true" ma:displayName="Taxonomy Catch All Column" ma:hidden="true" ma:list="{2c446eaa-446f-4fb1-a896-6a7743451033}" ma:internalName="TaxCatchAll" ma:showField="CatchAllData" ma:web="1a2e5126-bedf-4789-a73b-224171d9f080">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5133cf0-bb7e-4e61-a1b2-9faa74eb18bb"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Location" ma:index="15" nillable="true" ma:displayName="MediaServiceLocation" ma:internalName="MediaServiceLocation"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80f0c489-3226-4ba0-a41f-2c4f7c822d5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3F0B87D-CFE0-4E3D-9552-2DE19F2882CE}">
  <ds:schemaRefs>
    <ds:schemaRef ds:uri="05133cf0-bb7e-4e61-a1b2-9faa74eb18bb"/>
    <ds:schemaRef ds:uri="1a2e5126-bedf-4789-a73b-224171d9f080"/>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0D81FAFA-DC5B-49D1-826F-28B70F8321DC}">
  <ds:schemaRefs>
    <ds:schemaRef ds:uri="05133cf0-bb7e-4e61-a1b2-9faa74eb18bb"/>
    <ds:schemaRef ds:uri="1a2e5126-bedf-4789-a73b-224171d9f08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14938F15-8491-4140-B68A-4F65B106329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JCC (ID 362896)</Template>
  <TotalTime>16</TotalTime>
  <Words>1649</Words>
  <Application>Microsoft Macintosh PowerPoint</Application>
  <PresentationFormat>Widescreen</PresentationFormat>
  <Paragraphs>179</Paragraphs>
  <Slides>18</Slides>
  <Notes>17</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18</vt:i4>
      </vt:variant>
    </vt:vector>
  </HeadingPairs>
  <TitlesOfParts>
    <vt:vector size="31" baseType="lpstr">
      <vt:lpstr>Aptos</vt:lpstr>
      <vt:lpstr>Arial</vt:lpstr>
      <vt:lpstr>Arial Nova</vt:lpstr>
      <vt:lpstr>Calibri</vt:lpstr>
      <vt:lpstr>Courier New</vt:lpstr>
      <vt:lpstr>Google Sans</vt:lpstr>
      <vt:lpstr>Open Sans</vt:lpstr>
      <vt:lpstr>Segoe UI (Body)</vt:lpstr>
      <vt:lpstr>Wingdings</vt:lpstr>
      <vt:lpstr>JCC</vt:lpstr>
      <vt:lpstr>JCC Reporting</vt:lpstr>
      <vt:lpstr>0_Title &amp; Closing</vt:lpstr>
      <vt:lpstr>1_Standard Layout</vt:lpstr>
      <vt:lpstr>Shared Care  Evaluation Webinar</vt:lpstr>
      <vt:lpstr>PowerPoint Presentation</vt:lpstr>
      <vt:lpstr>The Team</vt:lpstr>
      <vt:lpstr>Questions? Please use the Q &amp; A Function</vt:lpstr>
      <vt:lpstr>Enhancing Evaluation Across Shared Care</vt:lpstr>
      <vt:lpstr>Welcome &amp; Housekeeping</vt:lpstr>
      <vt:lpstr>Katherine Coatta</vt:lpstr>
      <vt:lpstr>Jemima Tai-Osagbemi</vt:lpstr>
      <vt:lpstr>Reichert and Associates Team</vt:lpstr>
      <vt:lpstr>Why are we here today?</vt:lpstr>
      <vt:lpstr>What was the origin of this decision and who was consulted?</vt:lpstr>
      <vt:lpstr>PowerPoint Presentation</vt:lpstr>
      <vt:lpstr>New Evaluation Template: What is changing?</vt:lpstr>
      <vt:lpstr>How does this impact current projects?</vt:lpstr>
      <vt:lpstr>What is the Evaluation Plan Review Process? </vt:lpstr>
      <vt:lpstr>Where do I find the framework/ template?</vt:lpstr>
      <vt:lpstr>What questions aren’t covered here?</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Danielle Bastian</dc:creator>
  <cp:lastModifiedBy>Ranjit Sekhon</cp:lastModifiedBy>
  <cp:revision>5</cp:revision>
  <dcterms:created xsi:type="dcterms:W3CDTF">2021-06-01T20:41:55Z</dcterms:created>
  <dcterms:modified xsi:type="dcterms:W3CDTF">2025-05-09T20:09:16Z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0x010100B595DE593B3CF14C89C00127114991FF</vt:lpwstr>
  </property>
  <property fmtid="{D5CDD505-2E9C-101B-9397-08002B2CF9AE}" pid="3" name="MediaServiceImageTags">
    <vt:lpwstr/>
  </property>
</Properties>
</file>